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82" r:id="rId3"/>
    <p:sldId id="283" r:id="rId4"/>
    <p:sldId id="294" r:id="rId5"/>
    <p:sldId id="285" r:id="rId6"/>
    <p:sldId id="310" r:id="rId7"/>
    <p:sldId id="284" r:id="rId8"/>
    <p:sldId id="286" r:id="rId9"/>
    <p:sldId id="287" r:id="rId10"/>
    <p:sldId id="312" r:id="rId11"/>
    <p:sldId id="309" r:id="rId12"/>
    <p:sldId id="288" r:id="rId13"/>
    <p:sldId id="304" r:id="rId14"/>
    <p:sldId id="303" r:id="rId15"/>
    <p:sldId id="296" r:id="rId16"/>
    <p:sldId id="297" r:id="rId17"/>
    <p:sldId id="298" r:id="rId18"/>
    <p:sldId id="299" r:id="rId19"/>
    <p:sldId id="289" r:id="rId20"/>
    <p:sldId id="305" r:id="rId21"/>
    <p:sldId id="306" r:id="rId22"/>
    <p:sldId id="313" r:id="rId23"/>
    <p:sldId id="290" r:id="rId24"/>
    <p:sldId id="300" r:id="rId25"/>
    <p:sldId id="301" r:id="rId26"/>
    <p:sldId id="316" r:id="rId27"/>
    <p:sldId id="302" r:id="rId28"/>
    <p:sldId id="317" r:id="rId29"/>
    <p:sldId id="291" r:id="rId30"/>
    <p:sldId id="279" r:id="rId31"/>
    <p:sldId id="292" r:id="rId32"/>
    <p:sldId id="260" r:id="rId33"/>
    <p:sldId id="264" r:id="rId34"/>
    <p:sldId id="307" r:id="rId35"/>
    <p:sldId id="308" r:id="rId36"/>
    <p:sldId id="293" r:id="rId37"/>
    <p:sldId id="314" r:id="rId38"/>
    <p:sldId id="295" r:id="rId39"/>
  </p:sldIdLst>
  <p:sldSz cx="9144000" cy="6858000" type="screen4x3"/>
  <p:notesSz cx="6985000" cy="9283700"/>
  <p:custShowLst>
    <p:custShow name="Custom Show 1" id="0">
      <p:sldLst/>
    </p:custShow>
    <p:custShow name="Custom Show 2" id="1">
      <p:sldLst/>
    </p:custShow>
  </p:custShow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298"/>
    <a:srgbClr val="000000"/>
    <a:srgbClr val="FF3300"/>
    <a:srgbClr val="111111"/>
    <a:srgbClr val="659F61"/>
    <a:srgbClr val="F49180"/>
    <a:srgbClr val="D09A00"/>
    <a:srgbClr val="FF7171"/>
    <a:srgbClr val="FCA19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7" autoAdjust="0"/>
    <p:restoredTop sz="86264" autoAdjust="0"/>
  </p:normalViewPr>
  <p:slideViewPr>
    <p:cSldViewPr snapToGrid="0" snapToObjects="1">
      <p:cViewPr varScale="1">
        <p:scale>
          <a:sx n="108" d="100"/>
          <a:sy n="108" d="100"/>
        </p:scale>
        <p:origin x="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C3BE5-7C0B-48D8-AA9C-758E2C87D26E}" type="datetimeFigureOut">
              <a:rPr lang="en-US" smtClean="0"/>
              <a:pPr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612"/>
            <a:ext cx="3026833" cy="4645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4D5FB-D3AB-4653-BEF0-A15876D55F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60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E200BF-5E88-4F80-A965-989E962435C2}" type="datetime1">
              <a:rPr lang="en-US"/>
              <a:pPr/>
              <a:t>4/19/16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5325"/>
            <a:ext cx="4641850" cy="3481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035D20-666A-4D58-B2B9-83ED2AC52B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8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62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Once again– current thoughts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8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Once again– current thoughts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8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models</a:t>
            </a:r>
            <a:r>
              <a:rPr lang="en-US" baseline="0" dirty="0" smtClean="0"/>
              <a:t> are used to test and evaluate and also provides the parameters for our queries (i.e., find a DFU that match)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6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thought– mission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and target environment description may also be stored in the triple store.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0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47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how we are thinking– the ontology is currently generated bottom up (i.e., do what we need and when we need)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we</a:t>
            </a:r>
            <a:r>
              <a:rPr lang="en-US" baseline="0" dirty="0" smtClean="0"/>
              <a:t> are in terms formalizing the proposed concepts and implementing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5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3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are current thoughts, and may evolve. Shortcomings involve global variables,  and what if not all clients get all SA messages (different subscriptions)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7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are current thoughts, and may evolve. Shortcomings involve global variables,  and what if not all clients get all SA messages (different subscriptions)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35D20-666A-4D58-B2B9-83ED2AC52B6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A6B3DF-E0BF-4247-9CA4-A55DEB1697DE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96EC6-00F5-4B80-A2B8-EF30F4E93F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1ACC6E-3B65-47B9-A02B-435C919687C0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11FF7-CBC2-4DA2-A660-FC301902E5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0C3844-2847-4E85-B407-6E0EDA274DAD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C5C3A-E7B0-4245-91C1-AAB88D03A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5A6B3DF-E0BF-4247-9CA4-A55DEB1697DE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96EC6-00F5-4B80-A2B8-EF30F4E93F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84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285CC8-9FF3-4CA7-AB46-4C64AC48CFF9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0E6D7-221B-40B7-B50C-C3B5231B0D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21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6F7B118-A922-4575-948A-19FE348C4DCB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C638B-006F-4636-A911-712D0992C3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4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B314952-7D96-477D-9ED8-36B09E208539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DDA7B-E1B4-4150-8F52-3E1C33BFB1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27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C21296-BC98-4171-92F6-D019B15585F0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F4AC1-43DB-4EF3-9E3E-72F89059F2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4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FCB95-AD58-4B63-8306-18B0C136E6DE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3728A-5C6C-4DC9-ACFF-9E47917C19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8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333225-A648-4F55-B5C0-A5E1B6A212FC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8979E-30E0-451B-8B0B-8F0D5B005C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51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4781DE-06DC-4BED-A6A2-EA6DC1FCA1B5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4E3B2-2928-4D42-B57B-44FD8B34A4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B285CC8-9FF3-4CA7-AB46-4C64AC48CFF9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40E6D7-221B-40B7-B50C-C3B5231B0D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FBD287-52BE-4966-B318-DCDD8D070EF8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9F520-AEB4-4F0B-9C40-0757721C72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9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C1ACC6E-3B65-47B9-A02B-435C919687C0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11FF7-CBC2-4DA2-A660-FC301902E5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8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90C3844-2847-4E85-B407-6E0EDA274DAD}" type="datetime1">
              <a:rPr lang="en-US" smtClean="0">
                <a:solidFill>
                  <a:prstClr val="black"/>
                </a:solidFill>
              </a:rPr>
              <a:pPr/>
              <a:t>4/19/16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C5C3A-E7B0-4245-91C1-AAB88D03A3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8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6F7B118-A922-4575-948A-19FE348C4DCB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C638B-006F-4636-A911-712D0992C3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B314952-7D96-477D-9ED8-36B09E208539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DDA7B-E1B4-4150-8F52-3E1C33BFB1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C21296-BC98-4171-92F6-D019B15585F0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F4AC1-43DB-4EF3-9E3E-72F89059F2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0FCB95-AD58-4B63-8306-18B0C136E6DE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63728A-5C6C-4DC9-ACFF-9E47917C19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4333225-A648-4F55-B5C0-A5E1B6A212FC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08979E-30E0-451B-8B0B-8F0D5B005C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4781DE-06DC-4BED-A6A2-EA6DC1FCA1B5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44E3B2-2928-4D42-B57B-44FD8B34A4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628845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EFBD287-52BE-4966-B318-DCDD8D070EF8}" type="datetime1">
              <a:rPr lang="en-US" smtClean="0"/>
              <a:pPr/>
              <a:t>4/19/16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43823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9F520-AEB4-4F0B-9C40-0757721C72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552" y="6438238"/>
            <a:ext cx="126832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BD020ED1-F291-4EFC-9D35-E81DFF8FFF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  <a:ea typeface="+mn-ea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190500"/>
            <a:ext cx="144303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552" y="6438238"/>
            <a:ext cx="126832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fld id="{BD020ED1-F291-4EFC-9D35-E81DFF8FFF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54900" y="190500"/>
            <a:ext cx="1443038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1932317" y="6561838"/>
            <a:ext cx="5913109" cy="2854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80000"/>
              </a:lnSpc>
              <a:defRPr/>
            </a:pPr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932317" y="6516980"/>
            <a:ext cx="5913109" cy="28549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80000"/>
              </a:lnSpc>
              <a:defRPr/>
            </a:pP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</a:rPr>
              <a:t>Distribution authorized to U.S. Government Agencies only (Proprietary Information – April</a:t>
            </a:r>
            <a:r>
              <a:rPr lang="en-US" sz="1000" baseline="0" dirty="0" smtClean="0">
                <a:solidFill>
                  <a:prstClr val="white">
                    <a:lumMod val="50000"/>
                  </a:prstClr>
                </a:solidFill>
              </a:rPr>
              <a:t> 2016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</a:rPr>
              <a:t>). Other requests for this document shall be referred to DARPA Public Release Center. </a:t>
            </a:r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5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8750"/>
            <a:ext cx="4394200" cy="630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163" y="152401"/>
            <a:ext cx="8523931" cy="62858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00188" y="152400"/>
            <a:ext cx="0" cy="628584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346" name="TextBox 15"/>
          <p:cNvSpPr txBox="1">
            <a:spLocks noChangeArrowheads="1"/>
          </p:cNvSpPr>
          <p:nvPr/>
        </p:nvSpPr>
        <p:spPr bwMode="auto">
          <a:xfrm>
            <a:off x="1466951" y="817470"/>
            <a:ext cx="7477125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Interfaces, Models, and Monitoring for Resource-aware Transformations that Augment the Lifecycle of Systems (</a:t>
            </a:r>
            <a:r>
              <a:rPr lang="en-US" sz="3200" b="1" dirty="0" err="1" smtClean="0">
                <a:solidFill>
                  <a:prstClr val="black"/>
                </a:solidFill>
              </a:rPr>
              <a:t>IMMoRTALS</a:t>
            </a:r>
            <a:r>
              <a:rPr lang="en-US" sz="3200" b="1" dirty="0" smtClean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13" name="Picture 16" descr="AFRL Shield transparent background 1INcop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0038" y="3421062"/>
            <a:ext cx="1012974" cy="100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3304330" y="3403600"/>
            <a:ext cx="36258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prstClr val="black"/>
              </a:solidFill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1384299" y="4750620"/>
            <a:ext cx="74787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prstClr val="black"/>
              </a:solidFill>
            </a:endParaRPr>
          </a:p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BBN Site Visit 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" name="Picture 21"/>
          <p:cNvPicPr>
            <a:picLocks noChangeArrowheads="1"/>
          </p:cNvPicPr>
          <p:nvPr/>
        </p:nvPicPr>
        <p:blipFill>
          <a:blip r:embed="rId5">
            <a:lum bright="18000"/>
          </a:blip>
          <a:srcRect/>
          <a:stretch>
            <a:fillRect/>
          </a:stretch>
        </p:blipFill>
        <p:spPr bwMode="auto">
          <a:xfrm>
            <a:off x="4654618" y="3441545"/>
            <a:ext cx="1307740" cy="80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976459" y="4440834"/>
            <a:ext cx="2133600" cy="365125"/>
          </a:xfr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April, 2016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16" descr="logo size requirements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5" t="27241" r="30474" b="34433"/>
          <a:stretch/>
        </p:blipFill>
        <p:spPr bwMode="auto">
          <a:xfrm>
            <a:off x="4591840" y="5966037"/>
            <a:ext cx="1337678" cy="491500"/>
          </a:xfrm>
          <a:prstGeom prst="rect">
            <a:avLst/>
          </a:prstGeom>
          <a:noFill/>
          <a:extLst/>
        </p:spPr>
      </p:pic>
      <p:pic>
        <p:nvPicPr>
          <p:cNvPr id="18" name="Picture 17" descr="http://connectivecorridor.syr.edu/wp-content/uploads/2012/04/SU-seal.jp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5000" r="13750" b="-1"/>
          <a:stretch/>
        </p:blipFill>
        <p:spPr bwMode="auto">
          <a:xfrm>
            <a:off x="7682527" y="5777491"/>
            <a:ext cx="779145" cy="7696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-1238" r="47312" b="18417"/>
          <a:stretch/>
        </p:blipFill>
        <p:spPr>
          <a:xfrm>
            <a:off x="5920732" y="5964513"/>
            <a:ext cx="1737360" cy="492125"/>
          </a:xfrm>
          <a:prstGeom prst="roundRect">
            <a:avLst>
              <a:gd name="adj" fmla="val 25954"/>
            </a:avLst>
          </a:prstGeom>
        </p:spPr>
      </p:pic>
      <p:pic>
        <p:nvPicPr>
          <p:cNvPr id="22" name="Picture 21" descr="http://www.vanderbilt.edu/publicaffairs/cs/graphicstandards/images/vu06a_slim.gif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6" b="18375"/>
          <a:stretch/>
        </p:blipFill>
        <p:spPr bwMode="auto">
          <a:xfrm>
            <a:off x="8486107" y="5896896"/>
            <a:ext cx="657893" cy="65532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165542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CPs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2" y="957263"/>
            <a:ext cx="8229600" cy="5262155"/>
          </a:xfrm>
        </p:spPr>
        <p:txBody>
          <a:bodyPr/>
          <a:lstStyle/>
          <a:p>
            <a:r>
              <a:rPr lang="en-US" sz="2000" dirty="0" smtClean="0"/>
              <a:t>CP1: External service dependency (e.g. GPS)</a:t>
            </a:r>
          </a:p>
          <a:p>
            <a:r>
              <a:rPr lang="en-US" sz="2000" dirty="0"/>
              <a:t>CP2: Mission requirement dependency (number of clients, message rate, message size</a:t>
            </a:r>
            <a:r>
              <a:rPr lang="en-US" sz="2000" dirty="0" smtClean="0"/>
              <a:t>)</a:t>
            </a:r>
            <a:endParaRPr lang="en-US" sz="1200" dirty="0"/>
          </a:p>
          <a:p>
            <a:r>
              <a:rPr lang="en-US" sz="2000" dirty="0" smtClean="0"/>
              <a:t>Each CP has various progressions:</a:t>
            </a:r>
            <a:endParaRPr lang="en-US" sz="2000" dirty="0"/>
          </a:p>
          <a:p>
            <a:pPr lvl="1"/>
            <a:r>
              <a:rPr lang="en-US" sz="1800" dirty="0" smtClean="0"/>
              <a:t>Change requested before deployment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1600" dirty="0" smtClean="0"/>
              <a:t>DFUs needed to configure an alternate product exists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sz="1600" dirty="0" smtClean="0"/>
              <a:t>DFUs needed to configure the alternate does not exist</a:t>
            </a:r>
            <a:endParaRPr lang="en-US" sz="1600" dirty="0"/>
          </a:p>
          <a:p>
            <a:pPr lvl="1"/>
            <a:r>
              <a:rPr lang="en-US" sz="1800" dirty="0"/>
              <a:t>Change detected at </a:t>
            </a:r>
            <a:r>
              <a:rPr lang="en-US" sz="1800" dirty="0" smtClean="0"/>
              <a:t>runtime/in-mission</a:t>
            </a:r>
          </a:p>
          <a:p>
            <a:pPr marL="1257300" lvl="2" indent="-342900">
              <a:buFont typeface="+mj-lt"/>
              <a:buAutoNum type="alphaUcPeriod" startAt="3"/>
            </a:pPr>
            <a:r>
              <a:rPr lang="en-US" sz="1600" dirty="0" smtClean="0"/>
              <a:t>Deployed system is not capable to handle (fails)</a:t>
            </a:r>
            <a:r>
              <a:rPr lang="en-US" sz="1600" dirty="0" smtClean="0">
                <a:sym typeface="Wingdings" panose="05000000000000000000" pitchFamily="2" charset="2"/>
              </a:rPr>
              <a:t> trigger (A)</a:t>
            </a:r>
            <a:endParaRPr lang="en-US" sz="1600" dirty="0">
              <a:sym typeface="Wingdings" panose="05000000000000000000" pitchFamily="2" charset="2"/>
            </a:endParaRPr>
          </a:p>
          <a:p>
            <a:pPr marL="1257300" lvl="2" indent="-342900">
              <a:buFont typeface="+mj-lt"/>
              <a:buAutoNum type="alphaUcPeriod" startAt="3"/>
            </a:pPr>
            <a:r>
              <a:rPr lang="en-US" sz="1600" dirty="0" smtClean="0"/>
              <a:t>Deployed system is (has evolved, due to A and/or </a:t>
            </a:r>
            <a:r>
              <a:rPr lang="en-US" sz="1600" dirty="0"/>
              <a:t>B, to </a:t>
            </a:r>
            <a:r>
              <a:rPr lang="en-US" sz="1600" dirty="0" smtClean="0"/>
              <a:t>be) able to handle</a:t>
            </a:r>
          </a:p>
          <a:p>
            <a:pPr lvl="3"/>
            <a:r>
              <a:rPr lang="en-US" sz="1400" dirty="0" smtClean="0"/>
              <a:t>Absorbs within (e.g., executes appropriate branches of code)- we have demonstrated technologies to </a:t>
            </a:r>
            <a:r>
              <a:rPr lang="en-US" sz="1400" i="1" u="sng" dirty="0" smtClean="0"/>
              <a:t>program</a:t>
            </a:r>
            <a:r>
              <a:rPr lang="en-US" sz="1400" i="1" dirty="0" smtClean="0"/>
              <a:t> </a:t>
            </a:r>
            <a:r>
              <a:rPr lang="en-US" sz="1400" dirty="0" smtClean="0"/>
              <a:t> and </a:t>
            </a:r>
            <a:r>
              <a:rPr lang="en-US" sz="1400" i="1" u="sng" dirty="0" smtClean="0"/>
              <a:t>manage</a:t>
            </a:r>
            <a:r>
              <a:rPr lang="en-US" sz="1400" i="1" dirty="0" smtClean="0"/>
              <a:t> </a:t>
            </a:r>
            <a:r>
              <a:rPr lang="en-US" sz="1400" dirty="0" smtClean="0"/>
              <a:t>this kind of adaptive applications in the past </a:t>
            </a:r>
          </a:p>
          <a:p>
            <a:pPr lvl="3"/>
            <a:r>
              <a:rPr lang="en-US" sz="1400" dirty="0" smtClean="0"/>
              <a:t>Evolves (changes configuration or code, may download)</a:t>
            </a:r>
          </a:p>
          <a:p>
            <a:r>
              <a:rPr lang="en-US" sz="2000" dirty="0" smtClean="0"/>
              <a:t>Our initial focus is (A), and then (B)</a:t>
            </a:r>
          </a:p>
          <a:p>
            <a:pPr lvl="1"/>
            <a:r>
              <a:rPr lang="en-US" sz="1800" dirty="0" smtClean="0"/>
              <a:t>In (B) – not claiming that we will be able to synthesize arbitrary programs, the goal is guided instrumentation or transformation of existing code (ordering of arguments, inserting a pipeline element,…)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2" y="1092200"/>
            <a:ext cx="7810181" cy="1168505"/>
          </a:xfrm>
        </p:spPr>
        <p:txBody>
          <a:bodyPr/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Securboration</a:t>
            </a:r>
            <a:r>
              <a:rPr lang="en-US" sz="1400" b="1" dirty="0" smtClean="0">
                <a:solidFill>
                  <a:srgbClr val="FF0000"/>
                </a:solidFill>
              </a:rPr>
              <a:t> to develop this section</a:t>
            </a:r>
          </a:p>
          <a:p>
            <a:r>
              <a:rPr lang="en-US" sz="1400" dirty="0" smtClean="0"/>
              <a:t>Cover the following at least:</a:t>
            </a:r>
          </a:p>
          <a:p>
            <a:pPr lvl="1"/>
            <a:r>
              <a:rPr lang="en-US" sz="1200" dirty="0" smtClean="0"/>
              <a:t>What purpose does it serve</a:t>
            </a:r>
          </a:p>
          <a:p>
            <a:pPr lvl="1"/>
            <a:r>
              <a:rPr lang="en-US" sz="1200" dirty="0" smtClean="0"/>
              <a:t>Introduce the various models</a:t>
            </a:r>
          </a:p>
          <a:p>
            <a:pPr lvl="1"/>
            <a:r>
              <a:rPr lang="en-US" sz="1200" dirty="0" smtClean="0"/>
              <a:t>How they are extracted and represented</a:t>
            </a:r>
          </a:p>
          <a:p>
            <a:pPr lvl="1"/>
            <a:r>
              <a:rPr lang="en-US" sz="1200" dirty="0" smtClean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4954" y="2641705"/>
            <a:ext cx="6281293" cy="3649588"/>
            <a:chOff x="2870687" y="2260705"/>
            <a:chExt cx="6281293" cy="36495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0687" y="2260705"/>
              <a:ext cx="6281293" cy="3649588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5012267" y="2921530"/>
              <a:ext cx="719667" cy="550333"/>
            </a:xfrm>
            <a:prstGeom prst="ellipse">
              <a:avLst/>
            </a:prstGeom>
            <a:solidFill>
              <a:srgbClr val="FEF298">
                <a:alpha val="50196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725333" y="2356116"/>
              <a:ext cx="1176867" cy="550333"/>
            </a:xfrm>
            <a:prstGeom prst="ellipse">
              <a:avLst/>
            </a:prstGeom>
            <a:solidFill>
              <a:srgbClr val="FEF298">
                <a:alpha val="50196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91199" y="1214787"/>
            <a:ext cx="2954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Highlights indicate which parts of the solution is covered/plays a role…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(Jacob to refine, as needed)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2" y="1402768"/>
            <a:ext cx="8229600" cy="4516768"/>
          </a:xfrm>
        </p:spPr>
        <p:txBody>
          <a:bodyPr/>
          <a:lstStyle/>
          <a:p>
            <a:r>
              <a:rPr lang="en-US" sz="2000" dirty="0" smtClean="0"/>
              <a:t>What are we modeling now  (basic concepts and relations that must be modeled):</a:t>
            </a:r>
          </a:p>
          <a:p>
            <a:pPr lvl="1"/>
            <a:r>
              <a:rPr lang="en-US" sz="1800" dirty="0" smtClean="0"/>
              <a:t>Basics/Core</a:t>
            </a:r>
          </a:p>
          <a:p>
            <a:pPr lvl="2"/>
            <a:r>
              <a:rPr lang="en-US" sz="1600" dirty="0" smtClean="0"/>
              <a:t>Application (Product), Component, </a:t>
            </a:r>
            <a:r>
              <a:rPr lang="en-US" sz="1600" dirty="0" err="1" smtClean="0"/>
              <a:t>ProductArchitecture</a:t>
            </a:r>
            <a:r>
              <a:rPr lang="en-US" sz="1600" dirty="0" smtClean="0"/>
              <a:t>, Classes, Functions</a:t>
            </a:r>
          </a:p>
          <a:p>
            <a:pPr lvl="2"/>
            <a:r>
              <a:rPr lang="en-US" sz="1600" dirty="0" smtClean="0"/>
              <a:t>Additional concepts related to Java and Bytecode</a:t>
            </a:r>
          </a:p>
          <a:p>
            <a:pPr lvl="1"/>
            <a:r>
              <a:rPr lang="en-US" sz="1800" dirty="0" smtClean="0"/>
              <a:t>SA Domain specifics</a:t>
            </a:r>
          </a:p>
          <a:p>
            <a:pPr lvl="2"/>
            <a:r>
              <a:rPr lang="en-US" sz="1600" dirty="0" smtClean="0"/>
              <a:t>Image, Location, </a:t>
            </a:r>
            <a:r>
              <a:rPr lang="en-US" sz="1600" dirty="0" err="1" smtClean="0"/>
              <a:t>LocationProvider</a:t>
            </a:r>
            <a:r>
              <a:rPr lang="en-US" sz="1600" dirty="0" smtClean="0"/>
              <a:t>, </a:t>
            </a:r>
            <a:r>
              <a:rPr lang="en-US" sz="1600" dirty="0" err="1" smtClean="0"/>
              <a:t>ImageProvider</a:t>
            </a:r>
            <a:r>
              <a:rPr lang="en-US" sz="1600" dirty="0" smtClean="0"/>
              <a:t>, </a:t>
            </a:r>
            <a:r>
              <a:rPr lang="en-US" sz="1600" dirty="0" err="1" smtClean="0"/>
              <a:t>LocationConsumer</a:t>
            </a:r>
            <a:r>
              <a:rPr lang="en-US" sz="1600" dirty="0" smtClean="0"/>
              <a:t>, </a:t>
            </a:r>
            <a:r>
              <a:rPr lang="en-US" sz="1600" dirty="0" err="1" smtClean="0"/>
              <a:t>ImageConsumer</a:t>
            </a:r>
            <a:endParaRPr lang="en-US" sz="1600" dirty="0" smtClean="0"/>
          </a:p>
          <a:p>
            <a:pPr lvl="1"/>
            <a:r>
              <a:rPr lang="en-US" sz="1800" dirty="0" smtClean="0"/>
              <a:t>Ecosystem</a:t>
            </a:r>
          </a:p>
          <a:p>
            <a:pPr lvl="2"/>
            <a:r>
              <a:rPr lang="en-US" sz="1600" dirty="0" smtClean="0"/>
              <a:t>Service, Library, Host, Network, CPU, Memory, </a:t>
            </a:r>
            <a:r>
              <a:rPr lang="en-US" sz="1600" dirty="0" err="1" smtClean="0"/>
              <a:t>GPSSignal</a:t>
            </a:r>
            <a:endParaRPr lang="en-US" sz="1600" dirty="0"/>
          </a:p>
          <a:p>
            <a:pPr lvl="1"/>
            <a:r>
              <a:rPr lang="en-US" sz="1800" dirty="0" smtClean="0"/>
              <a:t>Mission </a:t>
            </a:r>
          </a:p>
          <a:p>
            <a:pPr lvl="2"/>
            <a:r>
              <a:rPr lang="en-US" sz="1600" dirty="0" err="1" smtClean="0"/>
              <a:t>SADataSize</a:t>
            </a:r>
            <a:r>
              <a:rPr lang="en-US" sz="1600" dirty="0" smtClean="0"/>
              <a:t>, </a:t>
            </a:r>
            <a:r>
              <a:rPr lang="en-US" sz="1600" dirty="0" err="1" smtClean="0"/>
              <a:t>NumClients</a:t>
            </a:r>
            <a:r>
              <a:rPr lang="en-US" sz="1600" dirty="0" smtClean="0"/>
              <a:t>, </a:t>
            </a:r>
            <a:r>
              <a:rPr lang="en-US" sz="1600" dirty="0" err="1" smtClean="0"/>
              <a:t>ReportingFreq</a:t>
            </a:r>
            <a:endParaRPr lang="en-US" sz="1600" dirty="0"/>
          </a:p>
          <a:p>
            <a:pPr lvl="1"/>
            <a:r>
              <a:rPr lang="en-US" sz="1800" dirty="0" smtClean="0"/>
              <a:t>Immortals specific</a:t>
            </a:r>
          </a:p>
          <a:p>
            <a:pPr lvl="2"/>
            <a:r>
              <a:rPr lang="en-US" sz="1600" dirty="0" smtClean="0"/>
              <a:t>DFU, DFUID, </a:t>
            </a:r>
            <a:r>
              <a:rPr lang="en-US" sz="1600" dirty="0" err="1" smtClean="0"/>
              <a:t>SemanticSpec</a:t>
            </a:r>
            <a:r>
              <a:rPr lang="en-US" sz="1600" dirty="0" smtClean="0"/>
              <a:t>, </a:t>
            </a:r>
            <a:r>
              <a:rPr lang="en-US" sz="1600" dirty="0" err="1" smtClean="0"/>
              <a:t>ResourceType</a:t>
            </a:r>
            <a:r>
              <a:rPr lang="en-US" sz="1600" dirty="0" smtClean="0"/>
              <a:t> (consumed as well as provided), </a:t>
            </a:r>
            <a:r>
              <a:rPr lang="en-US" sz="1600" dirty="0" err="1" smtClean="0"/>
              <a:t>ControlPoint</a:t>
            </a:r>
            <a:endParaRPr lang="en-US" sz="1600" dirty="0" smtClean="0"/>
          </a:p>
          <a:p>
            <a:pPr lvl="2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481" r="38663" b="10765"/>
          <a:stretch/>
        </p:blipFill>
        <p:spPr>
          <a:xfrm>
            <a:off x="551" y="0"/>
            <a:ext cx="9143449" cy="6855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5"/>
            <a:ext cx="9144000" cy="3908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" y="2952698"/>
            <a:ext cx="9144000" cy="39594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9116" y="274659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(Jacob 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25808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Component, DFU, Models – Part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6EC6-00F5-4B80-A2B8-EF30F4E93FC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55646" y="1960298"/>
            <a:ext cx="1246636" cy="2859944"/>
            <a:chOff x="655646" y="1960298"/>
            <a:chExt cx="1246636" cy="2859944"/>
          </a:xfrm>
        </p:grpSpPr>
        <p:sp>
          <p:nvSpPr>
            <p:cNvPr id="7" name="Oval 6"/>
            <p:cNvSpPr/>
            <p:nvPr/>
          </p:nvSpPr>
          <p:spPr>
            <a:xfrm>
              <a:off x="655646" y="2577834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1428149" y="2577834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79080" y="3170105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0533" y="1960298"/>
              <a:ext cx="871228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084829" y="3876672"/>
              <a:ext cx="474133" cy="44026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80533" y="4515442"/>
              <a:ext cx="871228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/>
            <p:cNvCxnSpPr>
              <a:stCxn id="10" idx="2"/>
              <a:endCxn id="7" idx="0"/>
            </p:cNvCxnSpPr>
            <p:nvPr/>
          </p:nvCxnSpPr>
          <p:spPr>
            <a:xfrm rot="5400000">
              <a:off x="948062" y="2209749"/>
              <a:ext cx="312736" cy="423434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0" idx="2"/>
              <a:endCxn id="8" idx="0"/>
            </p:cNvCxnSpPr>
            <p:nvPr/>
          </p:nvCxnSpPr>
          <p:spPr>
            <a:xfrm rot="16200000" flipH="1">
              <a:off x="1334313" y="2246931"/>
              <a:ext cx="312736" cy="349069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7" idx="4"/>
              <a:endCxn id="9" idx="0"/>
            </p:cNvCxnSpPr>
            <p:nvPr/>
          </p:nvCxnSpPr>
          <p:spPr>
            <a:xfrm rot="16200000" flipH="1">
              <a:off x="1028428" y="2882386"/>
              <a:ext cx="152004" cy="423434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8" idx="4"/>
              <a:endCxn id="9" idx="0"/>
            </p:cNvCxnSpPr>
            <p:nvPr/>
          </p:nvCxnSpPr>
          <p:spPr>
            <a:xfrm rot="5400000">
              <a:off x="1414680" y="2919569"/>
              <a:ext cx="152004" cy="349069"/>
            </a:xfrm>
            <a:prstGeom prst="bent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4"/>
              <a:endCxn id="11" idx="0"/>
            </p:cNvCxnSpPr>
            <p:nvPr/>
          </p:nvCxnSpPr>
          <p:spPr>
            <a:xfrm>
              <a:off x="1316147" y="3610372"/>
              <a:ext cx="5749" cy="266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13" idx="0"/>
            </p:cNvCxnSpPr>
            <p:nvPr/>
          </p:nvCxnSpPr>
          <p:spPr>
            <a:xfrm flipH="1">
              <a:off x="1316147" y="4316939"/>
              <a:ext cx="5749" cy="198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979273" y="1888955"/>
            <a:ext cx="1899344" cy="31393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x = new X (…);</a:t>
            </a:r>
          </a:p>
          <a:p>
            <a:r>
              <a:rPr lang="en-US" dirty="0" err="1" smtClean="0"/>
              <a:t>x.init</a:t>
            </a:r>
            <a:r>
              <a:rPr lang="en-US" dirty="0" smtClean="0"/>
              <a:t>(…);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/>
              <a:t>y</a:t>
            </a:r>
            <a:r>
              <a:rPr lang="en-US" dirty="0" smtClean="0"/>
              <a:t>= new Y(…);</a:t>
            </a:r>
          </a:p>
          <a:p>
            <a:r>
              <a:rPr lang="en-US" dirty="0" err="1" smtClean="0"/>
              <a:t>y.init</a:t>
            </a:r>
            <a:r>
              <a:rPr lang="en-US" dirty="0" smtClean="0"/>
              <a:t>(…);</a:t>
            </a:r>
          </a:p>
          <a:p>
            <a:r>
              <a:rPr lang="en-US" dirty="0" smtClean="0"/>
              <a:t>…..</a:t>
            </a:r>
          </a:p>
          <a:p>
            <a:r>
              <a:rPr lang="en-US" dirty="0" err="1" smtClean="0"/>
              <a:t>x.setNext</a:t>
            </a:r>
            <a:r>
              <a:rPr lang="en-US" dirty="0" smtClean="0"/>
              <a:t>(y);</a:t>
            </a:r>
          </a:p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19978" y="2366004"/>
            <a:ext cx="1216016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X  {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9978" y="3486817"/>
            <a:ext cx="1216016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Y {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r>
              <a:rPr lang="en-US" dirty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1299" y="1080493"/>
            <a:ext cx="853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DFUs are the code units that </a:t>
            </a:r>
            <a:r>
              <a:rPr lang="en-US" dirty="0" err="1" smtClean="0"/>
              <a:t>IMMoRTALS</a:t>
            </a:r>
            <a:r>
              <a:rPr lang="en-US" dirty="0" smtClean="0"/>
              <a:t> manipulate. The simplest evolution is substitution of PLA components, in which case  component == DFU 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9073" y="5265210"/>
            <a:ext cx="14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75466" y="2265099"/>
            <a:ext cx="4334933" cy="1125140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>
            <a:stCxn id="33" idx="1"/>
            <a:endCxn id="9" idx="2"/>
          </p:cNvCxnSpPr>
          <p:nvPr/>
        </p:nvCxnSpPr>
        <p:spPr>
          <a:xfrm rot="10800000" flipH="1">
            <a:off x="409072" y="3390240"/>
            <a:ext cx="670007" cy="2059637"/>
          </a:xfrm>
          <a:prstGeom prst="bentConnector3">
            <a:avLst>
              <a:gd name="adj1" fmla="val -34119"/>
            </a:avLst>
          </a:prstGeom>
          <a:ln w="3175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40" idx="3"/>
            <a:endCxn id="34" idx="1"/>
          </p:cNvCxnSpPr>
          <p:nvPr/>
        </p:nvCxnSpPr>
        <p:spPr>
          <a:xfrm flipV="1">
            <a:off x="1516030" y="2827669"/>
            <a:ext cx="1159436" cy="2980860"/>
          </a:xfrm>
          <a:prstGeom prst="bentConnector3">
            <a:avLst>
              <a:gd name="adj1" fmla="val 61684"/>
            </a:avLst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5324" y="5623863"/>
            <a:ext cx="72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155642" y="2013137"/>
            <a:ext cx="1999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single way to point to a “DFU”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easy way to represent resource description</a:t>
            </a:r>
            <a:endParaRPr lang="en-US" sz="1600" dirty="0"/>
          </a:p>
        </p:txBody>
      </p:sp>
      <p:sp>
        <p:nvSpPr>
          <p:cNvPr id="48" name="Down Arrow 47"/>
          <p:cNvSpPr/>
          <p:nvPr/>
        </p:nvSpPr>
        <p:spPr>
          <a:xfrm>
            <a:off x="7926156" y="3929234"/>
            <a:ext cx="281205" cy="3073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620243" y="4687688"/>
            <a:ext cx="35345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 Narrow" panose="020B0606020202030204" pitchFamily="34" charset="0"/>
              </a:rPr>
              <a:t>IMMoRTALS</a:t>
            </a:r>
            <a:r>
              <a:rPr lang="en-US" sz="1600" dirty="0" smtClean="0">
                <a:latin typeface="Arial Narrow" panose="020B0606020202030204" pitchFamily="34" charset="0"/>
              </a:rPr>
              <a:t> is using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JAVA annotation to define the DFUs (e.g., semantic spec is captured as an annotation)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Triple store to catalog DFUs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Resource DSL to describe resource spec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</a:rPr>
              <a:t>Triple store to store the relationships (models) </a:t>
            </a:r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296" y="4843610"/>
            <a:ext cx="253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Product (Arch Model)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022103" y="5020747"/>
            <a:ext cx="149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Codebase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98611" y="361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(Jacob 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28692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/>
      <p:bldP spid="34" grpId="0" animBg="1"/>
      <p:bldP spid="40" grpId="0"/>
      <p:bldP spid="47" grpId="0"/>
      <p:bldP spid="48" grpId="0" animBg="1"/>
      <p:bldP spid="49" grpId="0"/>
      <p:bldP spid="50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652" r="8157" b="7105"/>
          <a:stretch/>
        </p:blipFill>
        <p:spPr>
          <a:xfrm>
            <a:off x="0" y="38685"/>
            <a:ext cx="9211006" cy="6578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8611" y="361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(Jacob 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265782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Component, DFU, Models –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6EC6-00F5-4B80-A2B8-EF30F4E93FC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1299" y="1080493"/>
            <a:ext cx="8530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DFUs that are not PLA components– code units that can be evolved to accommodate ecosystem change, e.g., a function in a class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3931" y="2361341"/>
            <a:ext cx="1998034" cy="35548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Class X  {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1 m1;</a:t>
            </a:r>
          </a:p>
          <a:p>
            <a:r>
              <a:rPr lang="en-US" dirty="0" smtClean="0"/>
              <a:t>M2 m2;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r>
              <a:rPr lang="en-US" dirty="0" smtClean="0"/>
              <a:t>…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r>
              <a:rPr lang="en-US" dirty="0" smtClean="0"/>
              <a:t>M2 f1(…) { … } ;</a:t>
            </a:r>
          </a:p>
          <a:p>
            <a:endParaRPr lang="en-US" dirty="0" smtClean="0"/>
          </a:p>
          <a:p>
            <a:r>
              <a:rPr lang="en-US" dirty="0" smtClean="0"/>
              <a:t>void f2(…) {</a:t>
            </a:r>
          </a:p>
          <a:p>
            <a:r>
              <a:rPr lang="en-US" dirty="0" smtClean="0"/>
              <a:t>   m2 = f1(…);</a:t>
            </a:r>
            <a:endParaRPr lang="en-US" dirty="0"/>
          </a:p>
          <a:p>
            <a:r>
              <a:rPr lang="en-US" dirty="0" smtClean="0"/>
              <a:t> };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7141" y="5916160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base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67490" y="5679443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 model of class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10465" y="601322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cxnSp>
        <p:nvCxnSpPr>
          <p:cNvPr id="44" name="Elbow Connector 43"/>
          <p:cNvCxnSpPr>
            <a:stCxn id="42" idx="1"/>
            <a:endCxn id="3" idx="2"/>
          </p:cNvCxnSpPr>
          <p:nvPr/>
        </p:nvCxnSpPr>
        <p:spPr>
          <a:xfrm rot="10800000" flipH="1">
            <a:off x="3310464" y="4013599"/>
            <a:ext cx="59267" cy="2184296"/>
          </a:xfrm>
          <a:prstGeom prst="bentConnector3">
            <a:avLst>
              <a:gd name="adj1" fmla="val -385712"/>
            </a:avLst>
          </a:prstGeom>
          <a:ln w="3175">
            <a:solidFill>
              <a:schemeClr val="bg1">
                <a:lumMod val="5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82399" y="625584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Corresponding DFU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58552" y="3893563"/>
            <a:ext cx="2535448" cy="34056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Elbow Connector 47"/>
          <p:cNvCxnSpPr>
            <a:stCxn id="45" idx="1"/>
            <a:endCxn id="46" idx="3"/>
          </p:cNvCxnSpPr>
          <p:nvPr/>
        </p:nvCxnSpPr>
        <p:spPr>
          <a:xfrm rot="10800000">
            <a:off x="2794001" y="4063847"/>
            <a:ext cx="388399" cy="2376668"/>
          </a:xfrm>
          <a:prstGeom prst="bentConnector3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718916" y="1848935"/>
            <a:ext cx="3464926" cy="3940959"/>
            <a:chOff x="2718916" y="1848935"/>
            <a:chExt cx="3464926" cy="3940959"/>
          </a:xfrm>
        </p:grpSpPr>
        <p:grpSp>
          <p:nvGrpSpPr>
            <p:cNvPr id="39" name="Group 38"/>
            <p:cNvGrpSpPr/>
            <p:nvPr/>
          </p:nvGrpSpPr>
          <p:grpSpPr>
            <a:xfrm>
              <a:off x="3290356" y="1848935"/>
              <a:ext cx="2893486" cy="3940959"/>
              <a:chOff x="2909356" y="1848935"/>
              <a:chExt cx="2893486" cy="394095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15732" y="2929467"/>
                <a:ext cx="491067" cy="4233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m1</a:t>
                </a:r>
                <a:endParaRPr lang="en-US" dirty="0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2988732" y="3793066"/>
                <a:ext cx="643468" cy="44106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10566" y="2948903"/>
                <a:ext cx="491067" cy="4233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m2</a:t>
                </a:r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051299" y="3793065"/>
                <a:ext cx="643468" cy="44106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</a:t>
                </a:r>
                <a:r>
                  <a:rPr lang="en-US" dirty="0"/>
                  <a:t>2</a:t>
                </a:r>
              </a:p>
            </p:txBody>
          </p:sp>
          <p:cxnSp>
            <p:nvCxnSpPr>
              <p:cNvPr id="16" name="Elbow Connector 15"/>
              <p:cNvCxnSpPr>
                <a:stCxn id="13" idx="0"/>
              </p:cNvCxnSpPr>
              <p:nvPr/>
            </p:nvCxnSpPr>
            <p:spPr>
              <a:xfrm rot="5400000" flipH="1" flipV="1">
                <a:off x="4443748" y="2570885"/>
                <a:ext cx="290370" cy="465667"/>
              </a:xfrm>
              <a:prstGeom prst="bentConnector2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lbow Connector 17"/>
              <p:cNvCxnSpPr>
                <a:stCxn id="2" idx="0"/>
              </p:cNvCxnSpPr>
              <p:nvPr/>
            </p:nvCxnSpPr>
            <p:spPr>
              <a:xfrm rot="5400000" flipH="1" flipV="1">
                <a:off x="3162300" y="2332567"/>
                <a:ext cx="795867" cy="39793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3" idx="6"/>
                <a:endCxn id="14" idx="2"/>
              </p:cNvCxnSpPr>
              <p:nvPr/>
            </p:nvCxnSpPr>
            <p:spPr>
              <a:xfrm flipV="1">
                <a:off x="3632200" y="4013598"/>
                <a:ext cx="41909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506382" y="2289201"/>
                <a:ext cx="111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Basic type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88732" y="1848935"/>
                <a:ext cx="2777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Library or user defined classes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4" name="Straight Arrow Connector 23"/>
              <p:cNvCxnSpPr>
                <a:endCxn id="14" idx="4"/>
              </p:cNvCxnSpPr>
              <p:nvPr/>
            </p:nvCxnSpPr>
            <p:spPr>
              <a:xfrm flipV="1">
                <a:off x="4356099" y="4234130"/>
                <a:ext cx="0" cy="4056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606799" y="3651231"/>
                <a:ext cx="622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uses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987800" y="4608362"/>
                <a:ext cx="770466" cy="338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 Narrow" panose="020B0606020202030204" pitchFamily="34" charset="0"/>
                  </a:rPr>
                  <a:t>Inputs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950633" y="4608362"/>
                <a:ext cx="770466" cy="338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 Narrow" panose="020B0606020202030204" pitchFamily="34" charset="0"/>
                  </a:rPr>
                  <a:t>Inputs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331631" y="4234131"/>
                <a:ext cx="0" cy="4056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4" idx="1"/>
                <a:endCxn id="2" idx="2"/>
              </p:cNvCxnSpPr>
              <p:nvPr/>
            </p:nvCxnSpPr>
            <p:spPr>
              <a:xfrm flipH="1" flipV="1">
                <a:off x="3361266" y="3352800"/>
                <a:ext cx="784267" cy="504857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3115732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3268132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3560233" y="49470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4157132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4309532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601633" y="4972434"/>
                <a:ext cx="0" cy="2176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909356" y="5198963"/>
                <a:ext cx="2893486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latin typeface="Arial Narrow" panose="020B0606020202030204" pitchFamily="34" charset="0"/>
                  </a:rPr>
                  <a:t>Input types (basic, library or user defined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  <p:cxnSp>
          <p:nvCxnSpPr>
            <p:cNvPr id="54" name="Straight Arrow Connector 53"/>
            <p:cNvCxnSpPr>
              <a:stCxn id="3" idx="0"/>
            </p:cNvCxnSpPr>
            <p:nvPr/>
          </p:nvCxnSpPr>
          <p:spPr>
            <a:xfrm flipV="1">
              <a:off x="3691466" y="3550843"/>
              <a:ext cx="249767" cy="242223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4737099" y="3588883"/>
              <a:ext cx="0" cy="182880"/>
            </a:xfrm>
            <a:prstGeom prst="straightConnector1">
              <a:avLst/>
            </a:prstGeom>
            <a:ln>
              <a:headEnd type="diamond" w="med" len="med"/>
              <a:tailEnd type="diamond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837082" y="3487288"/>
              <a:ext cx="1346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 Narrow" panose="020B0606020202030204" pitchFamily="34" charset="0"/>
                </a:rPr>
                <a:t>Output (void)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18916" y="3375423"/>
              <a:ext cx="120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 Narrow" panose="020B0606020202030204" pitchFamily="34" charset="0"/>
                </a:rPr>
                <a:t>Output (M2)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094557" y="3491231"/>
            <a:ext cx="31231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Easier to point to a DFU, but not enough for modifying 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Need functional (semantics) and extra-functional (resource) spec (obvious)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May need some representation and dependency of f1’s internal and f1’s relationship in its container (e.g., class) as well (can potentially be on-demand)</a:t>
            </a:r>
          </a:p>
        </p:txBody>
      </p:sp>
      <p:sp>
        <p:nvSpPr>
          <p:cNvPr id="61" name="Down Arrow 60"/>
          <p:cNvSpPr/>
          <p:nvPr/>
        </p:nvSpPr>
        <p:spPr>
          <a:xfrm rot="5400000" flipV="1">
            <a:off x="8102496" y="3169209"/>
            <a:ext cx="281205" cy="3073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198611" y="361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(Jacob 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5555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/>
      <p:bldP spid="41" grpId="0"/>
      <p:bldP spid="42" grpId="0"/>
      <p:bldP spid="45" grpId="0"/>
      <p:bldP spid="46" grpId="0" animBg="1"/>
      <p:bldP spid="60" grpId="0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651" r="7862" b="18158"/>
          <a:stretch/>
        </p:blipFill>
        <p:spPr>
          <a:xfrm>
            <a:off x="-1" y="-1"/>
            <a:ext cx="9195635" cy="6803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8611" y="36102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(Jacob 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100135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</a:t>
            </a:r>
            <a:r>
              <a:rPr lang="en-US" dirty="0" err="1" smtClean="0"/>
              <a:t>Heng</a:t>
            </a:r>
            <a:r>
              <a:rPr lang="en-US" dirty="0" smtClean="0"/>
              <a:t>/Yue to refine as needed)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8552" y="1092200"/>
            <a:ext cx="7810181" cy="11685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FF0000"/>
                </a:solidFill>
              </a:rPr>
              <a:t>Syracuse to develop this section</a:t>
            </a:r>
          </a:p>
          <a:p>
            <a:r>
              <a:rPr lang="en-US" sz="1400" dirty="0" smtClean="0"/>
              <a:t>Cover the following at least:</a:t>
            </a:r>
          </a:p>
          <a:p>
            <a:pPr lvl="1"/>
            <a:r>
              <a:rPr lang="en-US" sz="1200" dirty="0" smtClean="0"/>
              <a:t>What purpose does it serve</a:t>
            </a:r>
          </a:p>
          <a:p>
            <a:pPr lvl="1"/>
            <a:r>
              <a:rPr lang="en-US" sz="1200" dirty="0" smtClean="0"/>
              <a:t>Introduce the various types of analysis</a:t>
            </a:r>
          </a:p>
          <a:p>
            <a:pPr lvl="1"/>
            <a:r>
              <a:rPr lang="en-US" sz="1200" dirty="0" smtClean="0"/>
              <a:t>What is the expected output/where they are going/how they will be used</a:t>
            </a:r>
          </a:p>
          <a:p>
            <a:pPr lvl="1"/>
            <a:r>
              <a:rPr lang="en-US" sz="1200" dirty="0" smtClean="0"/>
              <a:t>Where are we now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30887" y="2717905"/>
            <a:ext cx="6281293" cy="3649588"/>
            <a:chOff x="2870687" y="2260705"/>
            <a:chExt cx="6281293" cy="36495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0687" y="2260705"/>
              <a:ext cx="6281293" cy="36495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4313766" y="2440783"/>
              <a:ext cx="1176867" cy="1115747"/>
            </a:xfrm>
            <a:prstGeom prst="ellipse">
              <a:avLst/>
            </a:prstGeom>
            <a:solidFill>
              <a:srgbClr val="FEF298">
                <a:alpha val="50196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89621" y="1096254"/>
            <a:ext cx="2954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Highlights indicate which parts of the solution is covered/plays a role…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8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3" y="1046790"/>
            <a:ext cx="8212348" cy="4525963"/>
          </a:xfrm>
        </p:spPr>
        <p:txBody>
          <a:bodyPr/>
          <a:lstStyle/>
          <a:p>
            <a:r>
              <a:rPr lang="en-US" sz="2400" dirty="0" smtClean="0"/>
              <a:t>Overall goal is to do static and dynamic analysis to</a:t>
            </a:r>
          </a:p>
          <a:p>
            <a:pPr lvl="1"/>
            <a:r>
              <a:rPr lang="en-US" sz="2000" dirty="0" smtClean="0"/>
              <a:t>Identify program structure</a:t>
            </a:r>
          </a:p>
          <a:p>
            <a:pPr lvl="1"/>
            <a:r>
              <a:rPr lang="en-US" sz="2000" dirty="0" smtClean="0"/>
              <a:t>Dependency among structural elements</a:t>
            </a:r>
          </a:p>
          <a:p>
            <a:pPr lvl="1"/>
            <a:r>
              <a:rPr lang="en-US" sz="2000" dirty="0" smtClean="0"/>
              <a:t>Input dependency</a:t>
            </a:r>
          </a:p>
          <a:p>
            <a:pPr lvl="1"/>
            <a:r>
              <a:rPr lang="en-US" sz="2000" dirty="0" smtClean="0"/>
              <a:t>Resource dependency</a:t>
            </a:r>
            <a:endParaRPr lang="en-US" sz="2000" dirty="0"/>
          </a:p>
          <a:p>
            <a:r>
              <a:rPr lang="en-US" sz="2400" dirty="0" smtClean="0"/>
              <a:t>The output is consumed by</a:t>
            </a:r>
          </a:p>
          <a:p>
            <a:pPr lvl="1"/>
            <a:r>
              <a:rPr lang="en-US" sz="2000" dirty="0" smtClean="0"/>
              <a:t>Constructing the application model</a:t>
            </a:r>
          </a:p>
          <a:p>
            <a:pPr lvl="1"/>
            <a:r>
              <a:rPr lang="en-US" sz="2000" dirty="0" smtClean="0"/>
              <a:t>Creating the resource descriptions for DFUs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92" b="10448"/>
          <a:stretch/>
        </p:blipFill>
        <p:spPr>
          <a:xfrm>
            <a:off x="1232179" y="4126982"/>
            <a:ext cx="6398905" cy="24938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9678" y="399203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Heng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15359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Review Presentation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Demonstration</a:t>
            </a:r>
          </a:p>
          <a:p>
            <a:endParaRPr lang="en-US" dirty="0" smtClean="0"/>
          </a:p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1300" y="180205"/>
            <a:ext cx="8229600" cy="682625"/>
          </a:xfrm>
        </p:spPr>
        <p:txBody>
          <a:bodyPr/>
          <a:lstStyle/>
          <a:p>
            <a:r>
              <a:rPr lang="en-US" sz="2400" dirty="0" smtClean="0"/>
              <a:t>Annotations from Data flow and Inter-Component Communication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56107"/>
            <a:ext cx="8387290" cy="3158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8" y="2876649"/>
            <a:ext cx="6892329" cy="2873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80" y="2125287"/>
            <a:ext cx="6596638" cy="3348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9678" y="399203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Heng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refine, as needed) </a:t>
            </a:r>
          </a:p>
        </p:txBody>
      </p:sp>
    </p:spTree>
    <p:extLst>
      <p:ext uri="{BB962C8B-B14F-4D97-AF65-F5344CB8AC3E}">
        <p14:creationId xmlns:p14="http://schemas.microsoft.com/office/powerpoint/2010/main" val="180867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OSU– </a:t>
            </a:r>
            <a:r>
              <a:rPr lang="en-US" dirty="0" smtClean="0">
                <a:solidFill>
                  <a:srgbClr val="FF0000"/>
                </a:solidFill>
              </a:rPr>
              <a:t>Alex/</a:t>
            </a:r>
            <a:r>
              <a:rPr lang="en-US" dirty="0" err="1" smtClean="0">
                <a:solidFill>
                  <a:srgbClr val="FF0000"/>
                </a:solidFill>
              </a:rPr>
              <a:t>Aarash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650067" y="19642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Anything to add from mutation and schema evolution?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0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(Eric to Refine)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8552" y="1092200"/>
            <a:ext cx="7810181" cy="11685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FF0000"/>
                </a:solidFill>
              </a:rPr>
              <a:t>OSU to develop this section</a:t>
            </a:r>
          </a:p>
          <a:p>
            <a:r>
              <a:rPr lang="en-US" sz="1400" dirty="0" smtClean="0"/>
              <a:t>Cover the following at least:</a:t>
            </a:r>
          </a:p>
          <a:p>
            <a:pPr lvl="1"/>
            <a:r>
              <a:rPr lang="en-US" sz="1200" dirty="0" smtClean="0"/>
              <a:t>What purpose does it serve</a:t>
            </a:r>
          </a:p>
          <a:p>
            <a:pPr lvl="1"/>
            <a:r>
              <a:rPr lang="en-US" sz="1200" dirty="0" smtClean="0"/>
              <a:t>Different “type theories”, different usages (checking, inference, etc.)</a:t>
            </a:r>
          </a:p>
          <a:p>
            <a:pPr lvl="1"/>
            <a:r>
              <a:rPr lang="en-US" sz="1200" dirty="0" smtClean="0"/>
              <a:t>(Answer the questions he might ask)</a:t>
            </a:r>
          </a:p>
          <a:p>
            <a:pPr lvl="1"/>
            <a:r>
              <a:rPr lang="en-US" sz="1200" dirty="0" smtClean="0"/>
              <a:t>Where are we now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30887" y="2717905"/>
            <a:ext cx="6281293" cy="3649588"/>
            <a:chOff x="2870687" y="2260705"/>
            <a:chExt cx="6281293" cy="3649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0687" y="2260705"/>
              <a:ext cx="6281293" cy="36495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820833" y="2682677"/>
              <a:ext cx="1176867" cy="1115747"/>
            </a:xfrm>
            <a:prstGeom prst="ellipse">
              <a:avLst/>
            </a:prstGeom>
            <a:solidFill>
              <a:srgbClr val="FEF298">
                <a:alpha val="50196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89621" y="1096254"/>
            <a:ext cx="2954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Highlights indicate which parts of the solution is covered/plays a role…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20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Specification DSL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04076"/>
            <a:ext cx="8442251" cy="2969164"/>
          </a:xfrm>
        </p:spPr>
        <p:txBody>
          <a:bodyPr/>
          <a:lstStyle/>
          <a:p>
            <a:r>
              <a:rPr lang="en-US" sz="2000" dirty="0" smtClean="0"/>
              <a:t>Overall goal: language to specify, type system to check fitness of </a:t>
            </a:r>
            <a:r>
              <a:rPr lang="en-US" sz="2000" dirty="0" err="1" smtClean="0"/>
              <a:t>EFS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1600" dirty="0" smtClean="0"/>
          </a:p>
          <a:p>
            <a:r>
              <a:rPr lang="en-US" sz="2000" dirty="0" smtClean="0"/>
              <a:t>Conceptual overview</a:t>
            </a:r>
          </a:p>
          <a:p>
            <a:pPr lvl="1"/>
            <a:r>
              <a:rPr lang="en-US" sz="1600" dirty="0"/>
              <a:t>Atomic DFU: a constant with a </a:t>
            </a:r>
            <a:r>
              <a:rPr lang="en-US" sz="1600" i="1" dirty="0"/>
              <a:t>resource type</a:t>
            </a:r>
            <a:r>
              <a:rPr lang="en-US" sz="1600" dirty="0"/>
              <a:t>  A      B</a:t>
            </a:r>
          </a:p>
          <a:p>
            <a:pPr lvl="1"/>
            <a:r>
              <a:rPr lang="en-US" sz="1600" dirty="0" smtClean="0"/>
              <a:t>DFUs can be composed, a component or a product can thus have a resource type</a:t>
            </a:r>
          </a:p>
          <a:p>
            <a:pPr lvl="1"/>
            <a:r>
              <a:rPr lang="en-US" sz="1600" dirty="0" smtClean="0"/>
              <a:t>Application </a:t>
            </a:r>
            <a:r>
              <a:rPr lang="en-US" sz="1600" dirty="0"/>
              <a:t>model: function that composes DFUs and applies DFUs to resources</a:t>
            </a:r>
          </a:p>
          <a:p>
            <a:pPr lvl="1"/>
            <a:r>
              <a:rPr lang="en-US" sz="1600" dirty="0"/>
              <a:t>Application instance: </a:t>
            </a:r>
            <a:r>
              <a:rPr lang="en-US" sz="1600" dirty="0" smtClean="0"/>
              <a:t>value produced by application model (after supplying all </a:t>
            </a:r>
            <a:r>
              <a:rPr lang="en-US" sz="1600" dirty="0" err="1" smtClean="0"/>
              <a:t>args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/>
              <a:t>Deployment model: </a:t>
            </a:r>
            <a:r>
              <a:rPr lang="en-US" sz="1600" dirty="0" smtClean="0"/>
              <a:t>inputs to application model + expected type of output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400" dirty="0"/>
              <a:t>–  inputs: </a:t>
            </a:r>
            <a:r>
              <a:rPr lang="en-US" sz="1400" dirty="0" smtClean="0"/>
              <a:t>parameters and initial environment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–  outputs: </a:t>
            </a:r>
            <a:r>
              <a:rPr lang="en-US" sz="1400" dirty="0" smtClean="0"/>
              <a:t>resulting environment w/ services required </a:t>
            </a:r>
            <a:r>
              <a:rPr lang="en-US" sz="1400" dirty="0"/>
              <a:t>by the mission </a:t>
            </a:r>
            <a:r>
              <a:rPr lang="en-US" sz="1400" dirty="0" smtClean="0"/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38601" y="1683610"/>
            <a:ext cx="443229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err="1" smtClean="0"/>
              <a:t>DFU</a:t>
            </a:r>
            <a:r>
              <a:rPr lang="en-US" sz="1600" i="1" dirty="0" smtClean="0"/>
              <a:t> requires resources/services A, provides B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217" y="2195083"/>
            <a:ext cx="283029" cy="10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553" y="4098265"/>
            <a:ext cx="420653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Can be used to answer these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Does this application instance satisfy the deployment model (type checking)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How do we configure the model to produce a valid instance (type inference)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What is the best configuration for a deployment model (inference + valuation)</a:t>
            </a:r>
            <a:endParaRPr lang="en-US" sz="1600" i="1" dirty="0"/>
          </a:p>
        </p:txBody>
      </p:sp>
      <p:sp>
        <p:nvSpPr>
          <p:cNvPr id="8" name="Rectangle 7"/>
          <p:cNvSpPr/>
          <p:nvPr/>
        </p:nvSpPr>
        <p:spPr>
          <a:xfrm>
            <a:off x="4540102" y="4087737"/>
            <a:ext cx="4476898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i="1" dirty="0" smtClean="0"/>
              <a:t>Novel combination of three theories: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Linear types: resources are </a:t>
            </a:r>
            <a:r>
              <a:rPr lang="en-US" sz="1600" i="1" dirty="0" smtClean="0"/>
              <a:t>consumable</a:t>
            </a:r>
            <a:endParaRPr lang="en-US" sz="1600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Refinement types: express constraints on quantities of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 smtClean="0"/>
              <a:t>Variational</a:t>
            </a:r>
            <a:r>
              <a:rPr lang="en-US" sz="1600" i="1" dirty="0" smtClean="0"/>
              <a:t> types: synchronize configuration points across </a:t>
            </a:r>
            <a:r>
              <a:rPr lang="en-US" sz="1600" i="1" dirty="0" err="1" smtClean="0"/>
              <a:t>DFUs</a:t>
            </a:r>
            <a:endParaRPr lang="en-US" sz="1600" i="1" dirty="0" smtClean="0"/>
          </a:p>
          <a:p>
            <a:r>
              <a:rPr lang="en-US" sz="1600" i="1" dirty="0" smtClean="0"/>
              <a:t>Also: </a:t>
            </a:r>
            <a:r>
              <a:rPr lang="en-US" sz="1600" i="1" dirty="0" smtClean="0"/>
              <a:t>use records </a:t>
            </a:r>
            <a:r>
              <a:rPr lang="en-US" sz="1600" i="1" dirty="0"/>
              <a:t>/ row polymorphism for representing and abstracting over resource </a:t>
            </a:r>
            <a:r>
              <a:rPr lang="en-US" sz="1600" i="1" dirty="0" smtClean="0"/>
              <a:t>environments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3804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Example (Part </a:t>
            </a:r>
            <a:r>
              <a:rPr lang="en-US" dirty="0"/>
              <a:t> </a:t>
            </a:r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7325" y="2927416"/>
            <a:ext cx="9163199" cy="710451"/>
            <a:chOff x="416736" y="1363775"/>
            <a:chExt cx="9163199" cy="710451"/>
          </a:xfrm>
        </p:grpSpPr>
        <p:sp>
          <p:nvSpPr>
            <p:cNvPr id="5" name="TextBox 4"/>
            <p:cNvSpPr txBox="1"/>
            <p:nvPr/>
          </p:nvSpPr>
          <p:spPr>
            <a:xfrm>
              <a:off x="416736" y="1363775"/>
              <a:ext cx="9163199" cy="710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LocationProviderAndroidGPS</a:t>
              </a:r>
              <a:r>
                <a:rPr lang="en-US" dirty="0"/>
                <a:t> </a:t>
              </a:r>
              <a:r>
                <a:rPr lang="en-US" dirty="0" smtClean="0"/>
                <a:t>:  { Mem: </a:t>
              </a:r>
              <a:r>
                <a:rPr lang="en-US" dirty="0" err="1" smtClean="0"/>
                <a:t>m@Int</a:t>
              </a:r>
              <a:r>
                <a:rPr lang="en-US" dirty="0" smtClean="0"/>
                <a:t>, !</a:t>
              </a:r>
              <a:r>
                <a:rPr lang="en-US" dirty="0" err="1" smtClean="0"/>
                <a:t>GPSSatSig</a:t>
              </a:r>
              <a:r>
                <a:rPr lang="en-US" dirty="0"/>
                <a:t> </a:t>
              </a:r>
              <a:r>
                <a:rPr lang="en-US" dirty="0" smtClean="0"/>
                <a:t>| r }</a:t>
              </a:r>
            </a:p>
            <a:p>
              <a:pPr>
                <a:spcBef>
                  <a:spcPts val="500"/>
                </a:spcBef>
              </a:pPr>
              <a:r>
                <a:rPr lang="en-US" dirty="0"/>
                <a:t> </a:t>
              </a:r>
              <a:r>
                <a:rPr lang="en-US" dirty="0" smtClean="0"/>
                <a:t>             { Mem: [v | v = m - 128 &amp; v ≥ 0], !</a:t>
              </a:r>
              <a:r>
                <a:rPr lang="en-US" dirty="0" err="1" smtClean="0"/>
                <a:t>GPSSatSig</a:t>
              </a:r>
              <a:r>
                <a:rPr lang="en-US" dirty="0" smtClean="0"/>
                <a:t>, !</a:t>
              </a:r>
              <a:r>
                <a:rPr lang="en-US" dirty="0" err="1" smtClean="0"/>
                <a:t>LocData</a:t>
              </a:r>
              <a:r>
                <a:rPr lang="en-US" dirty="0" smtClean="0"/>
                <a:t> | r }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077" y="1849230"/>
              <a:ext cx="342465" cy="122936"/>
            </a:xfrm>
            <a:prstGeom prst="rect">
              <a:avLst/>
            </a:prstGeom>
          </p:spPr>
        </p:pic>
      </p:grpSp>
      <p:sp>
        <p:nvSpPr>
          <p:cNvPr id="21" name="Rectangular Callout 20"/>
          <p:cNvSpPr/>
          <p:nvPr/>
        </p:nvSpPr>
        <p:spPr>
          <a:xfrm>
            <a:off x="444221" y="2411348"/>
            <a:ext cx="896983" cy="300224"/>
          </a:xfrm>
          <a:prstGeom prst="wedgeRectCallout">
            <a:avLst>
              <a:gd name="adj1" fmla="val 58278"/>
              <a:gd name="adj2" fmla="val 1472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DFU Id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2628059" y="2132820"/>
            <a:ext cx="1060395" cy="585217"/>
          </a:xfrm>
          <a:prstGeom prst="wedgeRectCallout">
            <a:avLst>
              <a:gd name="adj1" fmla="val 45750"/>
              <a:gd name="adj2" fmla="val 932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</a:t>
            </a:r>
            <a:br>
              <a:rPr lang="en-US" dirty="0" smtClean="0"/>
            </a:br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5895417" y="2132820"/>
            <a:ext cx="1909310" cy="585217"/>
          </a:xfrm>
          <a:prstGeom prst="wedgeRectCallout">
            <a:avLst>
              <a:gd name="adj1" fmla="val -48353"/>
              <a:gd name="adj2" fmla="val 939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GPS sig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non-consumable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Rectangular Callout 23"/>
          <p:cNvSpPr/>
          <p:nvPr/>
        </p:nvSpPr>
        <p:spPr>
          <a:xfrm>
            <a:off x="2749492" y="3805415"/>
            <a:ext cx="2139772" cy="585216"/>
          </a:xfrm>
          <a:prstGeom prst="wedgeRectCallout">
            <a:avLst>
              <a:gd name="adj1" fmla="val -33417"/>
              <a:gd name="adj2" fmla="val -847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Consumes 128 units</a:t>
            </a:r>
            <a:br>
              <a:rPr lang="en-US" dirty="0" smtClean="0"/>
            </a:br>
            <a:r>
              <a:rPr lang="en-US" dirty="0" smtClean="0"/>
              <a:t>of memory to run</a:t>
            </a:r>
            <a:endParaRPr lang="en-US" dirty="0"/>
          </a:p>
        </p:txBody>
      </p:sp>
      <p:sp>
        <p:nvSpPr>
          <p:cNvPr id="25" name="Rectangular Callout 24"/>
          <p:cNvSpPr/>
          <p:nvPr/>
        </p:nvSpPr>
        <p:spPr>
          <a:xfrm>
            <a:off x="5372098" y="3805762"/>
            <a:ext cx="1453396" cy="585216"/>
          </a:xfrm>
          <a:prstGeom prst="wedgeRectCallout">
            <a:avLst>
              <a:gd name="adj1" fmla="val -11371"/>
              <a:gd name="adj2" fmla="val -829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location data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62250" y="4860436"/>
            <a:ext cx="650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Resource type of a DFU (e.g. a substitutable component)</a:t>
            </a:r>
            <a:endParaRPr lang="en-US" b="1" dirty="0"/>
          </a:p>
        </p:txBody>
      </p:sp>
      <p:sp>
        <p:nvSpPr>
          <p:cNvPr id="39" name="Rectangular Callout 38"/>
          <p:cNvSpPr/>
          <p:nvPr/>
        </p:nvSpPr>
        <p:spPr>
          <a:xfrm>
            <a:off x="4004780" y="2132820"/>
            <a:ext cx="1348287" cy="585217"/>
          </a:xfrm>
          <a:prstGeom prst="wedgeRectCallout">
            <a:avLst>
              <a:gd name="adj1" fmla="val -26111"/>
              <a:gd name="adj2" fmla="val 963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r>
              <a:rPr lang="en-US" dirty="0" smtClean="0"/>
              <a:t>Dependent</a:t>
            </a:r>
            <a:br>
              <a:rPr lang="en-US" dirty="0" smtClean="0"/>
            </a:br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373495" y="3805415"/>
            <a:ext cx="995950" cy="585216"/>
          </a:xfrm>
          <a:prstGeom prst="wedgeRectCallout">
            <a:avLst>
              <a:gd name="adj1" fmla="val 20127"/>
              <a:gd name="adj2" fmla="val -827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Refined</a:t>
            </a:r>
          </a:p>
          <a:p>
            <a:pPr algn="ctr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3" name="Rectangular Callout 42"/>
          <p:cNvSpPr/>
          <p:nvPr/>
        </p:nvSpPr>
        <p:spPr>
          <a:xfrm>
            <a:off x="7210107" y="2888396"/>
            <a:ext cx="1755763" cy="886845"/>
          </a:xfrm>
          <a:prstGeom prst="wedgeRectCallout">
            <a:avLst>
              <a:gd name="adj1" fmla="val -69904"/>
              <a:gd name="adj2" fmla="val -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dirty="0" smtClean="0"/>
              <a:t>ther resources unaffected</a:t>
            </a:r>
            <a:br>
              <a:rPr lang="en-US" dirty="0" smtClean="0"/>
            </a:br>
            <a:r>
              <a:rPr lang="en-US" dirty="0" smtClean="0"/>
              <a:t>(row </a:t>
            </a:r>
            <a:r>
              <a:rPr lang="en-US" dirty="0" smtClean="0"/>
              <a:t>poly.)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13245" y="1238332"/>
            <a:ext cx="3711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Sugar for non-linear unit type: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GPSSatSig</a:t>
            </a:r>
            <a:r>
              <a:rPr lang="en-US" dirty="0" smtClean="0"/>
              <a:t>  =&gt;  </a:t>
            </a:r>
            <a:r>
              <a:rPr lang="en-US" dirty="0" err="1" smtClean="0"/>
              <a:t>GPSSatSig</a:t>
            </a:r>
            <a:r>
              <a:rPr lang="en-US" dirty="0" smtClean="0"/>
              <a:t>: !Unit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45" grpId="0"/>
      <p:bldP spid="39" grpId="0" animBg="1"/>
      <p:bldP spid="41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Example (Part </a:t>
            </a:r>
            <a:r>
              <a:rPr lang="en-US" dirty="0"/>
              <a:t> 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388" y="1973002"/>
            <a:ext cx="9469225" cy="3231654"/>
            <a:chOff x="140288" y="2896796"/>
            <a:chExt cx="9469225" cy="3231654"/>
          </a:xfrm>
        </p:grpSpPr>
        <p:sp>
          <p:nvSpPr>
            <p:cNvPr id="16" name="TextBox 15"/>
            <p:cNvSpPr txBox="1"/>
            <p:nvPr/>
          </p:nvSpPr>
          <p:spPr>
            <a:xfrm>
              <a:off x="140288" y="2896796"/>
              <a:ext cx="9469225" cy="323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A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client requires a connection to the hub and consumes uplink and downlink according to the size and frequency 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of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its SA messages, and in the case of downlink also the number of other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clients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dirty="0" smtClean="0"/>
                <a:t>client: </a:t>
              </a:r>
              <a:r>
                <a:rPr lang="en-US" dirty="0" err="1" smtClean="0"/>
                <a:t>n@Nat</a:t>
              </a:r>
              <a:r>
                <a:rPr lang="en-US" dirty="0" smtClean="0"/>
                <a:t> </a:t>
              </a:r>
              <a:r>
                <a:rPr lang="en-US" dirty="0"/>
                <a:t>→ </a:t>
              </a:r>
              <a:r>
                <a:rPr lang="en-US" dirty="0" err="1"/>
                <a:t>size@Nat</a:t>
              </a:r>
              <a:r>
                <a:rPr lang="en-US" dirty="0"/>
                <a:t> → </a:t>
              </a:r>
              <a:r>
                <a:rPr lang="en-US" dirty="0" err="1" smtClean="0"/>
                <a:t>freq@Nat</a:t>
              </a:r>
              <a:r>
                <a:rPr lang="en-US" dirty="0"/>
                <a:t> → { </a:t>
              </a:r>
              <a:r>
                <a:rPr lang="en-US" dirty="0" smtClean="0"/>
                <a:t>!Hub</a:t>
              </a:r>
              <a:r>
                <a:rPr lang="en-US" dirty="0" smtClean="0"/>
                <a:t>, UL: </a:t>
              </a:r>
              <a:r>
                <a:rPr lang="en-US" dirty="0" err="1" smtClean="0"/>
                <a:t>u@Nat</a:t>
              </a:r>
              <a:r>
                <a:rPr lang="en-US" dirty="0" smtClean="0"/>
                <a:t>, DL: </a:t>
              </a:r>
              <a:r>
                <a:rPr lang="en-US" dirty="0" err="1" smtClean="0"/>
                <a:t>d@Nat</a:t>
              </a:r>
              <a:r>
                <a:rPr lang="en-US" dirty="0" smtClean="0"/>
                <a:t> | r }</a:t>
              </a:r>
              <a:br>
                <a:rPr lang="en-US" dirty="0" smtClean="0"/>
              </a:br>
              <a:r>
                <a:rPr lang="en-US" dirty="0"/>
                <a:t> </a:t>
              </a:r>
              <a:r>
                <a:rPr lang="en-US" dirty="0" smtClean="0"/>
                <a:t>         { !Hub, UL: [v | v = u </a:t>
              </a:r>
              <a:r>
                <a:rPr lang="en-US" dirty="0" smtClean="0"/>
                <a:t>- </a:t>
              </a:r>
              <a:r>
                <a:rPr lang="en-US" dirty="0" smtClean="0"/>
                <a:t>size*</a:t>
              </a:r>
              <a:r>
                <a:rPr lang="en-US" dirty="0" err="1" smtClean="0"/>
                <a:t>freq</a:t>
              </a:r>
              <a:r>
                <a:rPr lang="en-US" dirty="0" smtClean="0"/>
                <a:t>], DL: [v | v = d </a:t>
              </a:r>
              <a:r>
                <a:rPr lang="en-US" dirty="0"/>
                <a:t>- </a:t>
              </a:r>
              <a:r>
                <a:rPr lang="en-US" dirty="0" smtClean="0"/>
                <a:t>n*size*</a:t>
              </a:r>
              <a:r>
                <a:rPr lang="en-US" dirty="0" err="1" smtClean="0"/>
                <a:t>freq</a:t>
              </a:r>
              <a:r>
                <a:rPr lang="en-US" dirty="0" smtClean="0"/>
                <a:t>] | r }      Client </a:t>
              </a:r>
            </a:p>
            <a:p>
              <a:endParaRPr lang="en-US" sz="800" dirty="0" smtClean="0"/>
            </a:p>
            <a:p>
              <a:endParaRPr lang="en-US" sz="800" dirty="0"/>
            </a:p>
            <a:p>
              <a:endParaRPr lang="en-US" sz="800" dirty="0"/>
            </a:p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A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server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requires a connection to the hub and consumes uplink and downlink according to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number of clients and the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size and frequency of its SA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 Narrow" panose="020B0606020202030204" pitchFamily="34" charset="0"/>
                </a:rPr>
                <a:t>messages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endParaRPr>
            </a:p>
            <a:p>
              <a:pPr>
                <a:lnSpc>
                  <a:spcPts val="2700"/>
                </a:lnSpc>
              </a:pPr>
              <a:r>
                <a:rPr lang="en-US" dirty="0" smtClean="0"/>
                <a:t>server: </a:t>
              </a:r>
              <a:r>
                <a:rPr lang="en-US" dirty="0" err="1" smtClean="0"/>
                <a:t>n@Nat</a:t>
              </a:r>
              <a:r>
                <a:rPr lang="en-US" dirty="0" smtClean="0"/>
                <a:t> </a:t>
              </a:r>
              <a:r>
                <a:rPr lang="en-US" dirty="0"/>
                <a:t>→ </a:t>
              </a:r>
              <a:r>
                <a:rPr lang="en-US" dirty="0" err="1" smtClean="0"/>
                <a:t>size@Nat</a:t>
              </a:r>
              <a:r>
                <a:rPr lang="en-US" dirty="0" smtClean="0"/>
                <a:t> </a:t>
              </a:r>
              <a:r>
                <a:rPr lang="en-US" dirty="0"/>
                <a:t>→ </a:t>
              </a:r>
              <a:r>
                <a:rPr lang="en-US" dirty="0" err="1" smtClean="0"/>
                <a:t>freq@Nat</a:t>
              </a:r>
              <a:r>
                <a:rPr lang="en-US" dirty="0" smtClean="0"/>
                <a:t> </a:t>
              </a:r>
              <a:r>
                <a:rPr lang="en-US" dirty="0"/>
                <a:t>→ </a:t>
              </a:r>
              <a:r>
                <a:rPr lang="en-US" dirty="0" smtClean="0"/>
                <a:t>{ </a:t>
              </a:r>
              <a:r>
                <a:rPr lang="en-US" dirty="0"/>
                <a:t>!Hub, UL: </a:t>
              </a:r>
              <a:r>
                <a:rPr lang="en-US" dirty="0" err="1" smtClean="0"/>
                <a:t>u@Nat</a:t>
              </a:r>
              <a:r>
                <a:rPr lang="en-US" dirty="0" smtClean="0"/>
                <a:t>, </a:t>
              </a:r>
              <a:r>
                <a:rPr lang="en-US" dirty="0"/>
                <a:t>DL: </a:t>
              </a:r>
              <a:r>
                <a:rPr lang="en-US" dirty="0" err="1" smtClean="0"/>
                <a:t>d@Nat</a:t>
              </a:r>
              <a:r>
                <a:rPr lang="en-US" dirty="0" smtClean="0"/>
                <a:t> </a:t>
              </a:r>
              <a:r>
                <a:rPr lang="en-US" dirty="0"/>
                <a:t>| r }</a:t>
              </a:r>
              <a:br>
                <a:rPr lang="en-US" dirty="0"/>
              </a:br>
              <a:r>
                <a:rPr lang="en-US" dirty="0"/>
                <a:t>          { !Hub, UL: [v | v = u </a:t>
              </a:r>
              <a:r>
                <a:rPr lang="en-US" dirty="0"/>
                <a:t>-</a:t>
              </a:r>
              <a:r>
                <a:rPr lang="en-US" dirty="0" smtClean="0"/>
                <a:t> </a:t>
              </a:r>
              <a:r>
                <a:rPr lang="en-US" dirty="0" smtClean="0"/>
                <a:t>n*(n-1)*size*</a:t>
              </a:r>
              <a:r>
                <a:rPr lang="en-US" dirty="0" err="1" smtClean="0"/>
                <a:t>freq</a:t>
              </a:r>
              <a:r>
                <a:rPr lang="en-US" dirty="0"/>
                <a:t>], DL: [v | v = d - n*size*</a:t>
              </a:r>
              <a:r>
                <a:rPr lang="en-US" dirty="0" err="1"/>
                <a:t>freq</a:t>
              </a:r>
              <a:r>
                <a:rPr lang="en-US" dirty="0" smtClean="0"/>
                <a:t>] | </a:t>
              </a:r>
              <a:r>
                <a:rPr lang="en-US" dirty="0"/>
                <a:t>r </a:t>
              </a:r>
              <a:r>
                <a:rPr lang="en-US" dirty="0" smtClean="0"/>
                <a:t>}      Server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66" y="3975257"/>
              <a:ext cx="311332" cy="11176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694" y="5563942"/>
              <a:ext cx="311332" cy="111760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1065485" y="5452115"/>
            <a:ext cx="738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Resource type of a larger unit (e.g. a client or server application)</a:t>
            </a:r>
            <a:endParaRPr lang="en-US" b="1" dirty="0"/>
          </a:p>
        </p:txBody>
      </p:sp>
      <p:sp>
        <p:nvSpPr>
          <p:cNvPr id="26" name="Flowchart: Summing Junction 30"/>
          <p:cNvSpPr/>
          <p:nvPr/>
        </p:nvSpPr>
        <p:spPr>
          <a:xfrm>
            <a:off x="7200559" y="2978510"/>
            <a:ext cx="229876" cy="233916"/>
          </a:xfrm>
          <a:prstGeom prst="flowChartSummingJunction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Summing Junction 30"/>
          <p:cNvSpPr/>
          <p:nvPr/>
        </p:nvSpPr>
        <p:spPr>
          <a:xfrm>
            <a:off x="8006102" y="4578641"/>
            <a:ext cx="229876" cy="233916"/>
          </a:xfrm>
          <a:prstGeom prst="flowChartSummingJunction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4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Example (</a:t>
            </a:r>
            <a:r>
              <a:rPr lang="en-US" smtClean="0"/>
              <a:t>Part 3)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577945" y="2717469"/>
            <a:ext cx="674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Application model: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</a:br>
            <a:endParaRPr lang="en-US" sz="600" dirty="0" smtClean="0">
              <a:solidFill>
                <a:schemeClr val="bg1">
                  <a:lumMod val="50000"/>
                </a:schemeClr>
              </a:solidFill>
              <a:ea typeface="Arial" charset="0"/>
              <a:cs typeface="Arial" charset="0"/>
            </a:endParaRPr>
          </a:p>
          <a:p>
            <a:r>
              <a:rPr lang="en-US" dirty="0" smtClean="0">
                <a:ea typeface="Arial" charset="0"/>
                <a:cs typeface="Arial" charset="0"/>
              </a:rPr>
              <a:t>app = </a:t>
            </a:r>
            <a:r>
              <a:rPr lang="en-US" dirty="0" err="1" smtClean="0">
                <a:ea typeface="Arial" charset="0"/>
                <a:cs typeface="Arial" charset="0"/>
              </a:rPr>
              <a:t>λ</a:t>
            </a:r>
            <a:r>
              <a:rPr lang="en-US" dirty="0">
                <a:ea typeface="Arial" charset="0"/>
                <a:cs typeface="Arial" charset="0"/>
              </a:rPr>
              <a:t> </a:t>
            </a:r>
            <a:r>
              <a:rPr lang="en-US" dirty="0" smtClean="0">
                <a:ea typeface="Arial" charset="0"/>
                <a:cs typeface="Arial" charset="0"/>
              </a:rPr>
              <a:t>n size </a:t>
            </a:r>
            <a:r>
              <a:rPr lang="en-US" dirty="0" err="1" smtClean="0">
                <a:ea typeface="Arial" charset="0"/>
                <a:cs typeface="Arial" charset="0"/>
              </a:rPr>
              <a:t>freq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0</a:t>
            </a:r>
            <a:r>
              <a:rPr lang="en-US" dirty="0" smtClean="0">
                <a:ea typeface="Arial" charset="0"/>
                <a:cs typeface="Arial" charset="0"/>
              </a:rPr>
              <a:t> .</a:t>
            </a:r>
          </a:p>
          <a:p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 </a:t>
            </a:r>
            <a:r>
              <a:rPr lang="en-US" b="1" dirty="0" smtClean="0">
                <a:ea typeface="Arial" charset="0"/>
                <a:cs typeface="Arial" charset="0"/>
              </a:rPr>
              <a:t>let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1</a:t>
            </a:r>
            <a:r>
              <a:rPr lang="en-US" dirty="0" smtClean="0">
                <a:ea typeface="Arial" charset="0"/>
                <a:cs typeface="Arial" charset="0"/>
              </a:rPr>
              <a:t>, s) = server n size </a:t>
            </a:r>
            <a:r>
              <a:rPr lang="en-US" dirty="0" err="1" smtClean="0">
                <a:ea typeface="Arial" charset="0"/>
                <a:cs typeface="Arial" charset="0"/>
              </a:rPr>
              <a:t>freq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0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b="1" dirty="0" smtClean="0">
                <a:ea typeface="Arial" charset="0"/>
                <a:cs typeface="Arial" charset="0"/>
              </a:rPr>
              <a:t>in</a:t>
            </a:r>
            <a:endParaRPr lang="en-US" b="1" baseline="-25000" dirty="0" smtClean="0">
              <a:ea typeface="Arial" charset="0"/>
              <a:cs typeface="Arial" charset="0"/>
            </a:endParaRPr>
          </a:p>
          <a:p>
            <a:r>
              <a:rPr lang="en-US" b="1" dirty="0">
                <a:ea typeface="Arial" charset="0"/>
                <a:cs typeface="Arial" charset="0"/>
              </a:rPr>
              <a:t> </a:t>
            </a:r>
            <a:r>
              <a:rPr lang="en-US" b="1" dirty="0" smtClean="0">
                <a:ea typeface="Arial" charset="0"/>
                <a:cs typeface="Arial" charset="0"/>
              </a:rPr>
              <a:t>   let</a:t>
            </a:r>
            <a:r>
              <a:rPr lang="en-US" dirty="0" smtClean="0">
                <a:ea typeface="Arial" charset="0"/>
                <a:cs typeface="Arial" charset="0"/>
              </a:rPr>
              <a:t> clients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sz="2000" baseline="-25000" dirty="0" err="1" smtClean="0">
                <a:ea typeface="Arial" charset="0"/>
                <a:cs typeface="Arial" charset="0"/>
              </a:rPr>
              <a:t>i</a:t>
            </a:r>
            <a:r>
              <a:rPr lang="en-US" dirty="0" smtClean="0"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ea typeface="Arial" charset="0"/>
                <a:cs typeface="Arial" charset="0"/>
              </a:rPr>
              <a:t>cs</a:t>
            </a:r>
            <a:r>
              <a:rPr lang="en-US" dirty="0" smtClean="0">
                <a:ea typeface="Arial" charset="0"/>
                <a:cs typeface="Arial" charset="0"/>
              </a:rPr>
              <a:t>) </a:t>
            </a:r>
            <a:r>
              <a:rPr lang="en-US" b="1" dirty="0" smtClean="0">
                <a:ea typeface="Arial" charset="0"/>
                <a:cs typeface="Arial" charset="0"/>
              </a:rPr>
              <a:t>= </a:t>
            </a:r>
          </a:p>
          <a:p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         </a:t>
            </a:r>
            <a:r>
              <a:rPr lang="en-US" b="1" dirty="0" smtClean="0">
                <a:ea typeface="Arial" charset="0"/>
                <a:cs typeface="Arial" charset="0"/>
              </a:rPr>
              <a:t>let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i+1</a:t>
            </a:r>
            <a:r>
              <a:rPr lang="en-US" dirty="0" smtClean="0">
                <a:ea typeface="Arial" charset="0"/>
                <a:cs typeface="Arial" charset="0"/>
              </a:rPr>
              <a:t>, c) </a:t>
            </a:r>
            <a:r>
              <a:rPr lang="en-US" b="1" dirty="0" smtClean="0">
                <a:ea typeface="Arial" charset="0"/>
                <a:cs typeface="Arial" charset="0"/>
              </a:rPr>
              <a:t>=</a:t>
            </a:r>
            <a:r>
              <a:rPr lang="en-US" dirty="0" smtClean="0">
                <a:ea typeface="Arial" charset="0"/>
                <a:cs typeface="Arial" charset="0"/>
              </a:rPr>
              <a:t> client n size </a:t>
            </a:r>
            <a:r>
              <a:rPr lang="en-US" dirty="0" err="1" smtClean="0">
                <a:ea typeface="Arial" charset="0"/>
                <a:cs typeface="Arial" charset="0"/>
              </a:rPr>
              <a:t>freq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i</a:t>
            </a: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b="1" dirty="0" smtClean="0">
                <a:ea typeface="Arial" charset="0"/>
                <a:cs typeface="Arial" charset="0"/>
              </a:rPr>
              <a:t>in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i+1</a:t>
            </a:r>
            <a:r>
              <a:rPr lang="en-US" dirty="0" smtClean="0">
                <a:ea typeface="Arial" charset="0"/>
                <a:cs typeface="Arial" charset="0"/>
              </a:rPr>
              <a:t>, c :: </a:t>
            </a:r>
            <a:r>
              <a:rPr lang="en-US" dirty="0" err="1" smtClean="0">
                <a:ea typeface="Arial" charset="0"/>
                <a:cs typeface="Arial" charset="0"/>
              </a:rPr>
              <a:t>cs</a:t>
            </a:r>
            <a:r>
              <a:rPr lang="en-US" dirty="0" smtClean="0">
                <a:ea typeface="Arial" charset="0"/>
                <a:cs typeface="Arial" charset="0"/>
              </a:rPr>
              <a:t>) </a:t>
            </a:r>
            <a:r>
              <a:rPr lang="en-US" b="1" dirty="0" smtClean="0">
                <a:ea typeface="Arial" charset="0"/>
                <a:cs typeface="Arial" charset="0"/>
              </a:rPr>
              <a:t>in</a:t>
            </a:r>
          </a:p>
          <a:p>
            <a:r>
              <a:rPr lang="en-US" b="1" dirty="0" smtClean="0">
                <a:ea typeface="Arial" charset="0"/>
                <a:cs typeface="Arial" charset="0"/>
              </a:rPr>
              <a:t>    let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n</a:t>
            </a:r>
            <a:r>
              <a:rPr lang="en-US" dirty="0" smtClean="0">
                <a:ea typeface="Arial" charset="0"/>
                <a:cs typeface="Arial" charset="0"/>
              </a:rPr>
              <a:t>, </a:t>
            </a:r>
            <a:r>
              <a:rPr lang="en-US" dirty="0" err="1" smtClean="0">
                <a:ea typeface="Arial" charset="0"/>
                <a:cs typeface="Arial" charset="0"/>
              </a:rPr>
              <a:t>cs</a:t>
            </a:r>
            <a:r>
              <a:rPr lang="en-US" dirty="0" smtClean="0">
                <a:ea typeface="Arial" charset="0"/>
                <a:cs typeface="Arial" charset="0"/>
              </a:rPr>
              <a:t>) </a:t>
            </a:r>
            <a:r>
              <a:rPr lang="en-US" b="1" dirty="0" smtClean="0">
                <a:ea typeface="Arial" charset="0"/>
                <a:cs typeface="Arial" charset="0"/>
              </a:rPr>
              <a:t>=</a:t>
            </a:r>
            <a:r>
              <a:rPr lang="en-US" dirty="0" smtClean="0"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ea typeface="Arial" charset="0"/>
                <a:cs typeface="Arial" charset="0"/>
              </a:rPr>
              <a:t>foldr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b="1" dirty="0" smtClean="0">
                <a:ea typeface="Arial" charset="0"/>
                <a:cs typeface="Arial" charset="0"/>
              </a:rPr>
              <a:t>∘</a:t>
            </a:r>
            <a:r>
              <a:rPr lang="en-US" dirty="0" smtClean="0">
                <a:ea typeface="Arial" charset="0"/>
                <a:cs typeface="Arial" charset="0"/>
              </a:rPr>
              <a:t>) id (replicate n clients)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1</a:t>
            </a:r>
            <a:r>
              <a:rPr lang="en-US" dirty="0" smtClean="0">
                <a:ea typeface="Arial" charset="0"/>
                <a:cs typeface="Arial" charset="0"/>
              </a:rPr>
              <a:t>, nil)</a:t>
            </a:r>
          </a:p>
          <a:p>
            <a:r>
              <a:rPr lang="en-US" b="1" dirty="0">
                <a:ea typeface="Arial" charset="0"/>
                <a:cs typeface="Arial" charset="0"/>
              </a:rPr>
              <a:t> </a:t>
            </a:r>
            <a:r>
              <a:rPr lang="en-US" b="1" dirty="0" smtClean="0">
                <a:ea typeface="Arial" charset="0"/>
                <a:cs typeface="Arial" charset="0"/>
              </a:rPr>
              <a:t>   in</a:t>
            </a:r>
            <a:r>
              <a:rPr lang="en-US" dirty="0" smtClean="0">
                <a:ea typeface="Arial" charset="0"/>
                <a:cs typeface="Arial" charset="0"/>
              </a:rPr>
              <a:t> (</a:t>
            </a:r>
            <a:r>
              <a:rPr lang="en-US" dirty="0" err="1" smtClean="0">
                <a:ea typeface="Arial" charset="0"/>
                <a:cs typeface="Arial" charset="0"/>
              </a:rPr>
              <a:t>env</a:t>
            </a:r>
            <a:r>
              <a:rPr lang="en-US" baseline="-25000" dirty="0" err="1" smtClean="0">
                <a:ea typeface="Arial" charset="0"/>
                <a:cs typeface="Arial" charset="0"/>
              </a:rPr>
              <a:t>n</a:t>
            </a:r>
            <a:r>
              <a:rPr lang="en-US" dirty="0" smtClean="0">
                <a:ea typeface="Arial" charset="0"/>
                <a:cs typeface="Arial" charset="0"/>
              </a:rPr>
              <a:t>, s, </a:t>
            </a:r>
            <a:r>
              <a:rPr lang="en-US" dirty="0" err="1" smtClean="0">
                <a:ea typeface="Arial" charset="0"/>
                <a:cs typeface="Arial" charset="0"/>
              </a:rPr>
              <a:t>cs</a:t>
            </a:r>
            <a:r>
              <a:rPr lang="en-US" dirty="0" smtClean="0">
                <a:ea typeface="Arial" charset="0"/>
                <a:cs typeface="Arial" charset="0"/>
              </a:rPr>
              <a:t>)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5729702" y="4781752"/>
            <a:ext cx="2189313" cy="585216"/>
          </a:xfrm>
          <a:prstGeom prst="wedgeRectCallout">
            <a:avLst>
              <a:gd name="adj1" fmla="val -41166"/>
              <a:gd name="adj2" fmla="val -908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n clients, accumulating results</a:t>
            </a:r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258552" y="3370948"/>
            <a:ext cx="1154612" cy="596337"/>
          </a:xfrm>
          <a:prstGeom prst="wedgeRectCallout">
            <a:avLst>
              <a:gd name="adj1" fmla="val 81203"/>
              <a:gd name="adj2" fmla="val -172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Generate</a:t>
            </a:r>
            <a:br>
              <a:rPr lang="en-US" smtClean="0"/>
            </a:br>
            <a:r>
              <a:rPr lang="en-US" smtClean="0"/>
              <a:t>the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116637" y="2812469"/>
            <a:ext cx="2760911" cy="592441"/>
          </a:xfrm>
          <a:prstGeom prst="wedgeRectCallout">
            <a:avLst>
              <a:gd name="adj1" fmla="val -60320"/>
              <a:gd name="adj2" fmla="val 13412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Helper function: generate a client and add it to a list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8552" y="5074360"/>
            <a:ext cx="5065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Manually thread environment through: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– linear types ensure we get it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right (e.g. can’t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 reuse the same memory for two clients)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– can abstract away with monad pattern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1300" y="1174179"/>
            <a:ext cx="9094522" cy="1200329"/>
            <a:chOff x="237489" y="1454347"/>
            <a:chExt cx="9094522" cy="1200329"/>
          </a:xfrm>
        </p:grpSpPr>
        <p:sp>
          <p:nvSpPr>
            <p:cNvPr id="14" name="TextBox 13"/>
            <p:cNvSpPr txBox="1"/>
            <p:nvPr/>
          </p:nvSpPr>
          <p:spPr>
            <a:xfrm>
              <a:off x="237489" y="1454347"/>
              <a:ext cx="90945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A sample deployment model for a network with 10 clients and a server:</a:t>
              </a: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   – Input parameters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r>
                <a:rPr lang="en-US" dirty="0" smtClean="0"/>
                <a:t>  n </a:t>
              </a:r>
              <a:r>
                <a:rPr lang="en-US" dirty="0" smtClean="0"/>
                <a:t>= 10, size = 20, </a:t>
              </a:r>
              <a:r>
                <a:rPr lang="en-US" dirty="0" err="1" smtClean="0"/>
                <a:t>freq</a:t>
              </a:r>
              <a:r>
                <a:rPr lang="en-US" dirty="0" smtClean="0"/>
                <a:t> = </a:t>
              </a:r>
              <a:r>
                <a:rPr lang="en-US" dirty="0" smtClean="0"/>
                <a:t>1</a:t>
              </a:r>
              <a:endParaRPr lang="en-US" dirty="0" smtClean="0"/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   – Input environment: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dirty="0" smtClean="0"/>
                <a:t>{ </a:t>
              </a:r>
              <a:r>
                <a:rPr lang="en-US" dirty="0"/>
                <a:t>!Hub, UL = 5000, DL = 5000 }</a:t>
              </a:r>
              <a:endParaRPr lang="en-US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   – Output type: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dirty="0" smtClean="0"/>
                <a:t>{ </a:t>
              </a:r>
              <a:r>
                <a:rPr lang="en-US" dirty="0" smtClean="0"/>
                <a:t>!Hub, UL: [v | v ≥ 0], DL: [v | v ≥ 0] }     Server     </a:t>
              </a:r>
              <a:r>
                <a:rPr lang="en-US" dirty="0" err="1" smtClean="0"/>
                <a:t>Client</a:t>
              </a:r>
              <a:r>
                <a:rPr lang="en-US" baseline="30000" dirty="0" err="1" smtClean="0"/>
                <a:t>10</a:t>
              </a:r>
              <a:endParaRPr lang="en-US" baseline="30000" dirty="0" smtClean="0"/>
            </a:p>
          </p:txBody>
        </p:sp>
        <p:sp>
          <p:nvSpPr>
            <p:cNvPr id="20" name="Flowchart: Summing Junction 30"/>
            <p:cNvSpPr/>
            <p:nvPr/>
          </p:nvSpPr>
          <p:spPr>
            <a:xfrm>
              <a:off x="6820548" y="2345645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Summing Junction 30"/>
            <p:cNvSpPr/>
            <p:nvPr/>
          </p:nvSpPr>
          <p:spPr>
            <a:xfrm>
              <a:off x="5823866" y="2345645"/>
              <a:ext cx="229876" cy="233916"/>
            </a:xfrm>
            <a:prstGeom prst="flowChartSummingJunction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99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3" grpId="0" animBg="1"/>
      <p:bldP spid="15" grpId="0" animBg="1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DSL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199" y="1104076"/>
            <a:ext cx="8442251" cy="53341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Plan of attack:</a:t>
            </a:r>
          </a:p>
          <a:p>
            <a:pPr lvl="1"/>
            <a:r>
              <a:rPr lang="en-US" sz="1600" dirty="0" smtClean="0"/>
              <a:t>Get known technologies working together first (records, linear types, refinements)</a:t>
            </a:r>
          </a:p>
          <a:p>
            <a:pPr lvl="1"/>
            <a:r>
              <a:rPr lang="en-US" sz="1600" dirty="0" smtClean="0"/>
              <a:t>Then mix-in variability (past experience: complex, cross-cutting concern)</a:t>
            </a:r>
          </a:p>
          <a:p>
            <a:pPr lvl="1"/>
            <a:r>
              <a:rPr lang="en-US" sz="1600" dirty="0" smtClean="0"/>
              <a:t>Already know the theorems we want w/r/t variability: </a:t>
            </a:r>
            <a:r>
              <a:rPr lang="en-US" sz="1600" i="1" dirty="0" smtClean="0"/>
              <a:t>configuration commutes</a:t>
            </a:r>
            <a:r>
              <a:rPr lang="en-US" sz="1600" dirty="0" smtClean="0"/>
              <a:t> with semantics, type checking, type inference, etc.</a:t>
            </a:r>
          </a:p>
          <a:p>
            <a:pPr lvl="1"/>
            <a:endParaRPr lang="en-US" sz="800" dirty="0"/>
          </a:p>
          <a:p>
            <a:r>
              <a:rPr lang="en-US" sz="2000" dirty="0" smtClean="0"/>
              <a:t>Working: semantics (interpreter / big-step), type checking </a:t>
            </a:r>
            <a:r>
              <a:rPr lang="en-US" sz="2000" i="1" dirty="0" smtClean="0"/>
              <a:t>values</a:t>
            </a:r>
          </a:p>
          <a:p>
            <a:pPr lvl="1"/>
            <a:r>
              <a:rPr lang="en-US" sz="1600" dirty="0" smtClean="0"/>
              <a:t>Enables checking if a particular configuration satisfies the deployment model</a:t>
            </a:r>
            <a:endParaRPr lang="en-US" sz="1600" dirty="0"/>
          </a:p>
          <a:p>
            <a:endParaRPr lang="en-US" sz="800" dirty="0" smtClean="0"/>
          </a:p>
          <a:p>
            <a:r>
              <a:rPr lang="en-US" sz="2000" dirty="0" smtClean="0"/>
              <a:t>In progress: checking explicitly typed terms</a:t>
            </a:r>
          </a:p>
          <a:p>
            <a:pPr lvl="1"/>
            <a:r>
              <a:rPr lang="en-US" sz="1600" dirty="0" smtClean="0"/>
              <a:t>Enables checking if an application model is type-correct</a:t>
            </a:r>
          </a:p>
          <a:p>
            <a:pPr lvl="1"/>
            <a:endParaRPr lang="en-US" sz="800" dirty="0" smtClean="0"/>
          </a:p>
          <a:p>
            <a:r>
              <a:rPr lang="en-US" sz="2000" dirty="0" err="1" smtClean="0"/>
              <a:t>TODO</a:t>
            </a:r>
            <a:r>
              <a:rPr lang="en-US" sz="2000" dirty="0" smtClean="0"/>
              <a:t>: unification + type inference + variability</a:t>
            </a:r>
          </a:p>
          <a:p>
            <a:pPr lvl="1"/>
            <a:r>
              <a:rPr lang="en-US" sz="1600" dirty="0" smtClean="0"/>
              <a:t>Enables efficiently identifying configurations that satisfy deployment model</a:t>
            </a:r>
          </a:p>
          <a:p>
            <a:pPr lvl="1"/>
            <a:endParaRPr lang="en-US" sz="800" dirty="0" smtClean="0"/>
          </a:p>
          <a:p>
            <a:r>
              <a:rPr lang="en-US" sz="2000" dirty="0" smtClean="0"/>
              <a:t>Biggest research challenge: integrating refinements + variability</a:t>
            </a:r>
          </a:p>
          <a:p>
            <a:pPr lvl="1"/>
            <a:r>
              <a:rPr lang="en-US" sz="1600" dirty="0" smtClean="0"/>
              <a:t>Naive integration may not scale if it produces big </a:t>
            </a:r>
            <a:r>
              <a:rPr lang="en-US" sz="1600" dirty="0" err="1" smtClean="0"/>
              <a:t>variational</a:t>
            </a:r>
            <a:r>
              <a:rPr lang="en-US" sz="1600" dirty="0"/>
              <a:t> </a:t>
            </a:r>
            <a:r>
              <a:rPr lang="en-US" sz="1600" dirty="0" err="1" smtClean="0"/>
              <a:t>SMT</a:t>
            </a:r>
            <a:r>
              <a:rPr lang="en-US" sz="1600" dirty="0" smtClean="0"/>
              <a:t> problems</a:t>
            </a:r>
          </a:p>
          <a:p>
            <a:pPr lvl="1"/>
            <a:r>
              <a:rPr lang="en-US" sz="1600" dirty="0" smtClean="0"/>
              <a:t>Keys (prev. work): share context (split late), aggressively reduce (join early)</a:t>
            </a:r>
          </a:p>
          <a:p>
            <a:pPr lvl="1"/>
            <a:r>
              <a:rPr lang="en-US" sz="1600" dirty="0" smtClean="0"/>
              <a:t>Smaller formulas = more sharing, try to achieve with slicing, refactoring, etc.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63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Requests (Fred to update)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it, what purpose</a:t>
            </a:r>
          </a:p>
          <a:p>
            <a:r>
              <a:rPr lang="en-US" dirty="0" smtClean="0"/>
              <a:t>GME model</a:t>
            </a:r>
          </a:p>
          <a:p>
            <a:r>
              <a:rPr lang="en-US" dirty="0" smtClean="0"/>
              <a:t>Other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5" y="75132"/>
            <a:ext cx="7148715" cy="682625"/>
          </a:xfrm>
        </p:spPr>
        <p:txBody>
          <a:bodyPr/>
          <a:lstStyle/>
          <a:p>
            <a:r>
              <a:rPr lang="en-US" sz="2800" dirty="0" smtClean="0"/>
              <a:t>Specifying the Target Environment and Mission Requirement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809" t="652" r="29" b="-426"/>
          <a:stretch/>
        </p:blipFill>
        <p:spPr>
          <a:xfrm>
            <a:off x="565344" y="1217923"/>
            <a:ext cx="6571715" cy="52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52" y="272717"/>
            <a:ext cx="7507037" cy="848098"/>
          </a:xfrm>
        </p:spPr>
        <p:txBody>
          <a:bodyPr/>
          <a:lstStyle/>
          <a:p>
            <a:r>
              <a:rPr lang="en-US" sz="2800" dirty="0" smtClean="0"/>
              <a:t>Outline of the Program Review Presentation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713" y="1322693"/>
            <a:ext cx="7241346" cy="4913666"/>
          </a:xfrm>
        </p:spPr>
        <p:txBody>
          <a:bodyPr/>
          <a:lstStyle/>
          <a:p>
            <a:r>
              <a:rPr lang="en-US" sz="2400" dirty="0" err="1" smtClean="0"/>
              <a:t>Programmatics</a:t>
            </a:r>
            <a:endParaRPr lang="en-US" sz="2400" dirty="0" smtClean="0"/>
          </a:p>
          <a:p>
            <a:r>
              <a:rPr lang="en-US" sz="2400" dirty="0" smtClean="0"/>
              <a:t>Goals, Assumptions, Key Concepts</a:t>
            </a:r>
          </a:p>
          <a:p>
            <a:r>
              <a:rPr lang="en-US" sz="2400" dirty="0" smtClean="0"/>
              <a:t>Phase 1 CPs</a:t>
            </a:r>
          </a:p>
          <a:p>
            <a:r>
              <a:rPr lang="en-US" sz="2400" dirty="0" smtClean="0"/>
              <a:t>Discovery and Analysis Technologies</a:t>
            </a:r>
          </a:p>
          <a:p>
            <a:pPr lvl="1"/>
            <a:r>
              <a:rPr lang="en-US" sz="2000" dirty="0" smtClean="0"/>
              <a:t>Representation</a:t>
            </a:r>
          </a:p>
          <a:p>
            <a:pPr lvl="1"/>
            <a:r>
              <a:rPr lang="en-US" sz="2000" dirty="0" smtClean="0"/>
              <a:t>Program analysis</a:t>
            </a:r>
          </a:p>
          <a:p>
            <a:pPr lvl="1"/>
            <a:r>
              <a:rPr lang="en-US" sz="2000" dirty="0" smtClean="0"/>
              <a:t>Resource DSL</a:t>
            </a:r>
          </a:p>
          <a:p>
            <a:pPr lvl="1"/>
            <a:r>
              <a:rPr lang="en-US" sz="2000" dirty="0" smtClean="0"/>
              <a:t>Change tracking</a:t>
            </a:r>
          </a:p>
          <a:p>
            <a:r>
              <a:rPr lang="en-US" sz="2400" dirty="0" smtClean="0"/>
              <a:t>DAS Development</a:t>
            </a:r>
          </a:p>
          <a:p>
            <a:r>
              <a:rPr lang="en-US" sz="2400" dirty="0" smtClean="0"/>
              <a:t>LL Interaction</a:t>
            </a:r>
          </a:p>
          <a:p>
            <a:r>
              <a:rPr lang="en-US" sz="2400" dirty="0" smtClean="0"/>
              <a:t>Next Steps and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 (Matt to provide)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</a:p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8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 (DAS) (1)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5256" y="1006606"/>
            <a:ext cx="3051497" cy="2717515"/>
            <a:chOff x="507999" y="1081642"/>
            <a:chExt cx="3051497" cy="2717515"/>
          </a:xfrm>
        </p:grpSpPr>
        <p:sp>
          <p:nvSpPr>
            <p:cNvPr id="5" name="Rounded Rectangle 4"/>
            <p:cNvSpPr/>
            <p:nvPr/>
          </p:nvSpPr>
          <p:spPr>
            <a:xfrm>
              <a:off x="507999" y="1450975"/>
              <a:ext cx="2963333" cy="2348182"/>
            </a:xfrm>
            <a:prstGeom prst="roundRect">
              <a:avLst>
                <a:gd name="adj" fmla="val 3146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 smtClean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pPr>
                <a:lnSpc>
                  <a:spcPct val="90000"/>
                </a:lnSpc>
              </a:pP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gps</a:t>
              </a:r>
              <a:r>
                <a:rPr lang="en-US" dirty="0" smtClean="0">
                  <a:solidFill>
                    <a:schemeClr val="tx1"/>
                  </a:solidFill>
                </a:rPr>
                <a:t> = new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(…)</a:t>
              </a:r>
              <a:endParaRPr lang="en-US" dirty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while(true) {</a:t>
              </a:r>
              <a:endParaRPr lang="en-US" dirty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  r = </a:t>
              </a:r>
              <a:r>
                <a:rPr lang="en-US" dirty="0" err="1" smtClean="0">
                  <a:solidFill>
                    <a:schemeClr val="tx1"/>
                  </a:solidFill>
                </a:rPr>
                <a:t>gps.getLocation</a:t>
              </a:r>
              <a:r>
                <a:rPr lang="en-US" dirty="0" smtClean="0">
                  <a:solidFill>
                    <a:schemeClr val="tx1"/>
                  </a:solidFill>
                </a:rPr>
                <a:t>();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sendReport</a:t>
              </a:r>
              <a:r>
                <a:rPr lang="en-US" dirty="0" smtClean="0">
                  <a:solidFill>
                    <a:schemeClr val="tx1"/>
                  </a:solidFill>
                </a:rPr>
                <a:t>(r);</a:t>
              </a:r>
            </a:p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smtClean="0">
                  <a:solidFill>
                    <a:schemeClr val="tx1"/>
                  </a:solidFill>
                </a:rPr>
                <a:t> sleep(x);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}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… </a:t>
              </a:r>
            </a:p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tx1"/>
                  </a:solidFill>
                </a:rPr>
                <a:t>+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 &amp; other classes</a:t>
              </a:r>
            </a:p>
            <a:p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6" name="Picture 5" descr="C:\Users\matt\AppData\Local\Microsoft\Windows\Temporary Internet Files\Content.IE5\AQVPOMZF\java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612" y="3070174"/>
              <a:ext cx="48577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4"/>
            <p:cNvSpPr txBox="1"/>
            <p:nvPr/>
          </p:nvSpPr>
          <p:spPr>
            <a:xfrm>
              <a:off x="583247" y="1081642"/>
              <a:ext cx="2617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Baseline Application Code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0008" y="2773919"/>
              <a:ext cx="9594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rial Narrow" panose="020B0606020202030204" pitchFamily="34" charset="0"/>
                </a:rPr>
                <a:t>C</a:t>
              </a:r>
              <a:r>
                <a:rPr lang="en-US" sz="1400" dirty="0" err="1" smtClean="0">
                  <a:latin typeface="Arial Narrow" panose="020B0606020202030204" pitchFamily="34" charset="0"/>
                </a:rPr>
                <a:t>ompilable</a:t>
              </a:r>
              <a:endParaRPr lang="en-US" sz="14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73439" y="1006606"/>
            <a:ext cx="4999449" cy="3109686"/>
            <a:chOff x="4381499" y="3116154"/>
            <a:chExt cx="4999449" cy="3109686"/>
          </a:xfrm>
        </p:grpSpPr>
        <p:sp>
          <p:nvSpPr>
            <p:cNvPr id="15" name="Rounded Rectangle 14"/>
            <p:cNvSpPr/>
            <p:nvPr/>
          </p:nvSpPr>
          <p:spPr>
            <a:xfrm>
              <a:off x="4381499" y="3481914"/>
              <a:ext cx="3069167" cy="2473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func_spec:LocProvider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Class </a:t>
              </a:r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init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</a:rPr>
                <a:t>GPSLoc</a:t>
              </a:r>
              <a:r>
                <a:rPr lang="en-US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doWork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Location </a:t>
              </a:r>
              <a:r>
                <a:rPr lang="en-US" dirty="0" err="1" smtClean="0">
                  <a:solidFill>
                    <a:schemeClr val="tx1"/>
                  </a:solidFill>
                </a:rPr>
                <a:t>getLocation</a:t>
              </a:r>
              <a:r>
                <a:rPr lang="en-US" dirty="0" smtClean="0">
                  <a:solidFill>
                    <a:schemeClr val="tx1"/>
                  </a:solidFill>
                </a:rPr>
                <a:t>() {…};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@cleanup</a:t>
              </a:r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4381499" y="3116154"/>
              <a:ext cx="4999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DFU implementations (annotations + code artifacts)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257565" y="3751880"/>
              <a:ext cx="3123383" cy="24739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func_spec:LocProvider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Class </a:t>
              </a:r>
              <a:r>
                <a:rPr lang="en-US" dirty="0" err="1">
                  <a:solidFill>
                    <a:schemeClr val="tx1"/>
                  </a:solidFill>
                </a:rPr>
                <a:t>SAASMLoc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init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err="1" smtClean="0">
                  <a:solidFill>
                    <a:schemeClr val="tx1"/>
                  </a:solidFill>
                </a:rPr>
                <a:t>SAASMLoc</a:t>
              </a:r>
              <a:r>
                <a:rPr lang="en-US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</a:t>
              </a:r>
              <a:r>
                <a:rPr lang="en-US" dirty="0" err="1" smtClean="0">
                  <a:solidFill>
                    <a:schemeClr val="tx1"/>
                  </a:solidFill>
                </a:rPr>
                <a:t>doWork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Location </a:t>
              </a:r>
              <a:r>
                <a:rPr lang="en-US" dirty="0" err="1" smtClean="0">
                  <a:solidFill>
                    <a:schemeClr val="tx1"/>
                  </a:solidFill>
                </a:rPr>
                <a:t>getSAASMLoc</a:t>
              </a:r>
              <a:r>
                <a:rPr lang="en-US" dirty="0" smtClean="0">
                  <a:solidFill>
                    <a:schemeClr val="tx1"/>
                  </a:solidFill>
                </a:rPr>
                <a:t>() {…};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@cleanup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92226" y="4215161"/>
            <a:ext cx="225162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Application model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CP:</a:t>
            </a:r>
          </a:p>
          <a:p>
            <a:pPr marL="457200" lvl="2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in Client.java, </a:t>
            </a:r>
          </a:p>
          <a:p>
            <a:pPr marL="457200" lvl="2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template id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CP-1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91118" y="4212086"/>
            <a:ext cx="284567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DFU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Descriptions</a:t>
            </a:r>
          </a:p>
          <a:p>
            <a:pPr marL="285750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DFU ID 1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Name: 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SAASMLoc</a:t>
            </a:r>
            <a:endParaRPr lang="en-US" sz="1600" dirty="0" smtClean="0">
              <a:latin typeface="Arial Narrow" panose="020B0606020202030204" pitchFamily="34" charset="0"/>
              <a:ea typeface="+mn-ea"/>
            </a:endParaRP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@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f_s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: </a:t>
            </a:r>
            <a:r>
              <a:rPr lang="en-US" sz="1600" dirty="0" err="1" smtClean="0">
                <a:latin typeface="Arial Narrow" panose="020B0606020202030204" pitchFamily="34" charset="0"/>
                <a:ea typeface="+mn-ea"/>
              </a:rPr>
              <a:t>LocProvider</a:t>
            </a:r>
            <a:endParaRPr lang="en-US" sz="1600" dirty="0" smtClean="0">
              <a:latin typeface="Arial Narrow" panose="020B0606020202030204" pitchFamily="34" charset="0"/>
              <a:ea typeface="+mn-ea"/>
            </a:endParaRP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Source: ….java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Dependencies: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DSL File: </a:t>
            </a:r>
          </a:p>
          <a:p>
            <a:pPr marL="285750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DFU ID 2</a:t>
            </a:r>
          </a:p>
          <a:p>
            <a:pPr marL="742950" lvl="1"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….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9041" y="6342870"/>
            <a:ext cx="311667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Target (deployment)Ecosystem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No GPS </a:t>
            </a:r>
            <a:r>
              <a:rPr lang="en-US" sz="1600" dirty="0" smtClean="0">
                <a:latin typeface="Arial Narrow" panose="020B0606020202030204" pitchFamily="34" charset="0"/>
                <a:ea typeface="+mn-ea"/>
              </a:rPr>
              <a:t>Sat, Bandwidth: x</a:t>
            </a:r>
            <a:endParaRPr lang="en-US" sz="1600" dirty="0">
              <a:latin typeface="Arial Narrow" panose="020B0606020202030204" pitchFamily="34" charset="0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14037" y="6321717"/>
            <a:ext cx="271616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Mission Requirements</a:t>
            </a:r>
          </a:p>
          <a:p>
            <a:pPr indent="-28575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 Narrow" panose="020B0606020202030204" pitchFamily="34" charset="0"/>
                <a:ea typeface="+mn-ea"/>
              </a:rPr>
              <a:t>Call </a:t>
            </a:r>
            <a:r>
              <a:rPr lang="en-US" sz="1600" dirty="0" err="1">
                <a:latin typeface="Arial Narrow" panose="020B0606020202030204" pitchFamily="34" charset="0"/>
                <a:ea typeface="+mn-ea"/>
              </a:rPr>
              <a:t>Freq</a:t>
            </a:r>
            <a:r>
              <a:rPr lang="en-US" sz="1600" dirty="0">
                <a:latin typeface="Arial Narrow" panose="020B0606020202030204" pitchFamily="34" charset="0"/>
                <a:ea typeface="+mn-ea"/>
              </a:rPr>
              <a:t>:  1Hz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59665" y="3842161"/>
            <a:ext cx="2574585" cy="2778639"/>
            <a:chOff x="4475307" y="2526616"/>
            <a:chExt cx="2574585" cy="2778639"/>
          </a:xfrm>
        </p:grpSpPr>
        <p:grpSp>
          <p:nvGrpSpPr>
            <p:cNvPr id="11" name="Group 10"/>
            <p:cNvGrpSpPr/>
            <p:nvPr/>
          </p:nvGrpSpPr>
          <p:grpSpPr>
            <a:xfrm>
              <a:off x="4475307" y="2526616"/>
              <a:ext cx="2574585" cy="2778639"/>
              <a:chOff x="4605061" y="3394935"/>
              <a:chExt cx="2574585" cy="277863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4648200" y="3829597"/>
                <a:ext cx="2484840" cy="2343977"/>
              </a:xfrm>
              <a:prstGeom prst="roundRect">
                <a:avLst>
                  <a:gd name="adj" fmla="val 9516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//init-CP-1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while(true) {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//doWork-CP-1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dirty="0" err="1">
                    <a:solidFill>
                      <a:schemeClr val="tx1"/>
                    </a:solidFill>
                  </a:rPr>
                  <a:t>sendReport</a:t>
                </a:r>
                <a:r>
                  <a:rPr lang="en-US" dirty="0">
                    <a:solidFill>
                      <a:schemeClr val="tx1"/>
                    </a:solidFill>
                  </a:rPr>
                  <a:t>(r);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  sleep(x);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}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//cleanup-CP-1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10" name="TextBox 8"/>
              <p:cNvSpPr txBox="1"/>
              <p:nvPr/>
            </p:nvSpPr>
            <p:spPr>
              <a:xfrm>
                <a:off x="4605061" y="3394935"/>
                <a:ext cx="2574585" cy="45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r>
                  <a:rPr lang="en-US" dirty="0" smtClean="0"/>
                  <a:t>Arch Template</a:t>
                </a:r>
              </a:p>
              <a:p>
                <a:pPr algn="ctr">
                  <a:lnSpc>
                    <a:spcPct val="50000"/>
                  </a:lnSpc>
                </a:pPr>
                <a:r>
                  <a:rPr lang="en-US" sz="1200" dirty="0" smtClean="0">
                    <a:latin typeface="Arial Narrow" panose="020B0606020202030204" pitchFamily="34" charset="0"/>
                  </a:rPr>
                  <a:t>(limiting the scope of what can be evolved)</a:t>
                </a:r>
                <a:r>
                  <a:rPr lang="en-US" dirty="0" smtClean="0"/>
                  <a:t> </a:t>
                </a:r>
              </a:p>
            </p:txBody>
          </p:sp>
        </p:grpSp>
        <p:pic>
          <p:nvPicPr>
            <p:cNvPr id="9" name="Picture 8" descr="C:\Users\matt\AppData\Local\Microsoft\Windows\Temporary Internet Files\Content.IE5\AQVPOMZF\java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339" y="4669997"/>
              <a:ext cx="485775" cy="4857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</p:pic>
      </p:grpSp>
      <p:sp>
        <p:nvSpPr>
          <p:cNvPr id="25" name="TextBox 8"/>
          <p:cNvSpPr txBox="1"/>
          <p:nvPr/>
        </p:nvSpPr>
        <p:spPr>
          <a:xfrm>
            <a:off x="3206753" y="3923485"/>
            <a:ext cx="217618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Triple Store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92226" y="4193450"/>
            <a:ext cx="4235150" cy="214941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5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System (DAS) (2) 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71167"/>
            <a:ext cx="8229600" cy="5786833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iven changes in mission/deployment target</a:t>
            </a:r>
          </a:p>
          <a:p>
            <a:pPr lvl="1"/>
            <a:r>
              <a:rPr lang="en-US" dirty="0" smtClean="0"/>
              <a:t>Look up from the RDF store to identify the CPs in the product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which parts of the product can we  evolve</a:t>
            </a:r>
            <a:endParaRPr lang="en-US" dirty="0" smtClean="0"/>
          </a:p>
          <a:p>
            <a:pPr lvl="1"/>
            <a:r>
              <a:rPr lang="en-US" dirty="0" smtClean="0"/>
              <a:t>Look up from the RDF store which DFU can be used  to substitute the existing DFU at that CP (if any) based on semantics (functional spec)</a:t>
            </a:r>
          </a:p>
          <a:p>
            <a:pPr lvl="1"/>
            <a:r>
              <a:rPr lang="en-US" dirty="0" smtClean="0"/>
              <a:t>Check the inferred Java/Bytecode signatures match (programming language semantics)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nvoke the DSL check to see if the resource descriptions fit   (i.e., 1 </a:t>
            </a:r>
            <a:r>
              <a:rPr lang="en-US" dirty="0" err="1" smtClean="0"/>
              <a:t>hz</a:t>
            </a:r>
            <a:r>
              <a:rPr lang="en-US" dirty="0" smtClean="0"/>
              <a:t> for the </a:t>
            </a:r>
            <a:r>
              <a:rPr lang="en-US" dirty="0" err="1" smtClean="0"/>
              <a:t>SAASMLoc</a:t>
            </a:r>
            <a:r>
              <a:rPr lang="en-US" dirty="0" smtClean="0"/>
              <a:t> is less than the available </a:t>
            </a:r>
            <a:r>
              <a:rPr lang="en-US" dirty="0" err="1" smtClean="0"/>
              <a:t>bw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uild the new product, compile, and 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Queries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cp_qu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318" y="3971687"/>
            <a:ext cx="8036670" cy="2308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p_sparq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2381" y="1131915"/>
            <a:ext cx="5074670" cy="27400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74"/>
          <p:cNvSpPr/>
          <p:nvPr/>
        </p:nvSpPr>
        <p:spPr>
          <a:xfrm>
            <a:off x="346949" y="1645720"/>
            <a:ext cx="296775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dirty="0"/>
              <a:t>Query the triple store for control points, </a:t>
            </a:r>
            <a:r>
              <a:rPr lang="en-US" dirty="0" smtClean="0"/>
              <a:t>to retrieve </a:t>
            </a:r>
            <a:r>
              <a:rPr dirty="0" smtClean="0"/>
              <a:t>their </a:t>
            </a:r>
            <a:r>
              <a:rPr dirty="0"/>
              <a:t>source files and </a:t>
            </a:r>
            <a:r>
              <a:rPr dirty="0" smtClean="0"/>
              <a:t>functionality</a:t>
            </a:r>
            <a:endParaRPr dirty="0"/>
          </a:p>
        </p:txBody>
      </p:sp>
      <p:sp>
        <p:nvSpPr>
          <p:cNvPr id="8" name="Shape 376"/>
          <p:cNvSpPr/>
          <p:nvPr/>
        </p:nvSpPr>
        <p:spPr>
          <a:xfrm>
            <a:off x="2692308" y="6282342"/>
            <a:ext cx="34346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t>Results (shown as an RDF Graph)</a:t>
            </a:r>
          </a:p>
        </p:txBody>
      </p:sp>
    </p:spTree>
    <p:extLst>
      <p:ext uri="{BB962C8B-B14F-4D97-AF65-F5344CB8AC3E}">
        <p14:creationId xmlns:p14="http://schemas.microsoft.com/office/powerpoint/2010/main" val="5654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Queries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dfu_que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154" y="1540332"/>
            <a:ext cx="7411692" cy="1325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fu_query.png"/>
          <p:cNvPicPr>
            <a:picLocks noChangeAspect="1"/>
          </p:cNvPicPr>
          <p:nvPr/>
        </p:nvPicPr>
        <p:blipFill>
          <a:blip r:embed="rId3">
            <a:extLst/>
          </a:blip>
          <a:srcRect l="7787"/>
          <a:stretch>
            <a:fillRect/>
          </a:stretch>
        </p:blipFill>
        <p:spPr>
          <a:xfrm>
            <a:off x="892713" y="2884291"/>
            <a:ext cx="7294911" cy="13519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74"/>
          <p:cNvSpPr/>
          <p:nvPr/>
        </p:nvSpPr>
        <p:spPr>
          <a:xfrm>
            <a:off x="377834" y="1048073"/>
            <a:ext cx="76495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dirty="0"/>
              <a:t>Query the triple store </a:t>
            </a:r>
            <a:r>
              <a:rPr lang="en-US" dirty="0" smtClean="0"/>
              <a:t>to retrieve the DFUs offering a given functional spec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42291" y="1870165"/>
            <a:ext cx="8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99187" y="3221469"/>
            <a:ext cx="92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result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837" y="4398506"/>
            <a:ext cx="80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triples/RDF graph that is being queried are created by Bytecode analysis, for example, the annotation below leads to the triple on the right:</a:t>
            </a:r>
            <a:endParaRPr lang="en-US" dirty="0"/>
          </a:p>
        </p:txBody>
      </p:sp>
      <p:pic>
        <p:nvPicPr>
          <p:cNvPr id="10" name="dfu_ann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300" y="5426104"/>
            <a:ext cx="5174762" cy="91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86"/>
          <p:cNvSpPr/>
          <p:nvPr/>
        </p:nvSpPr>
        <p:spPr>
          <a:xfrm>
            <a:off x="5969977" y="5119132"/>
            <a:ext cx="2217647" cy="39321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sz="1050">
                <a:latin typeface="Arial Narrow" panose="020B0606020202030204" pitchFamily="34" charset="0"/>
              </a:rPr>
              <a:t>LocationProviderAndroidGPS</a:t>
            </a:r>
          </a:p>
        </p:txBody>
      </p:sp>
      <p:sp>
        <p:nvSpPr>
          <p:cNvPr id="12" name="Shape 387"/>
          <p:cNvSpPr/>
          <p:nvPr/>
        </p:nvSpPr>
        <p:spPr>
          <a:xfrm>
            <a:off x="7077808" y="5512346"/>
            <a:ext cx="0" cy="70780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388"/>
          <p:cNvSpPr/>
          <p:nvPr/>
        </p:nvSpPr>
        <p:spPr>
          <a:xfrm>
            <a:off x="6390925" y="6220148"/>
            <a:ext cx="1375750" cy="42077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sz="1050" dirty="0" err="1">
                <a:solidFill>
                  <a:srgbClr val="000000"/>
                </a:solidFill>
                <a:latin typeface="Arial Narrow" panose="020B0606020202030204" pitchFamily="34" charset="0"/>
                <a:ea typeface="Calibri"/>
                <a:cs typeface="Calibri"/>
              </a:rPr>
              <a:t>LocationProvider</a:t>
            </a:r>
            <a:endParaRPr sz="1050" dirty="0">
              <a:solidFill>
                <a:srgbClr val="000000"/>
              </a:solidFill>
              <a:latin typeface="Arial Narrow" panose="020B0606020202030204" pitchFamily="34" charset="0"/>
              <a:ea typeface="Calibri"/>
              <a:cs typeface="Calibri"/>
            </a:endParaRPr>
          </a:p>
        </p:txBody>
      </p:sp>
      <p:sp>
        <p:nvSpPr>
          <p:cNvPr id="14" name="Shape 389"/>
          <p:cNvSpPr/>
          <p:nvPr/>
        </p:nvSpPr>
        <p:spPr>
          <a:xfrm>
            <a:off x="7077808" y="5696969"/>
            <a:ext cx="145808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sz="1600" dirty="0" err="1">
                <a:solidFill>
                  <a:schemeClr val="bg1">
                    <a:lumMod val="50000"/>
                  </a:schemeClr>
                </a:solidFill>
              </a:rPr>
              <a:t>hasFunctionality</a:t>
            </a:r>
            <a:endParaRPr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66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 Interactions (Partha to update)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52" y="1059874"/>
            <a:ext cx="8229600" cy="3521361"/>
          </a:xfrm>
        </p:spPr>
        <p:txBody>
          <a:bodyPr/>
          <a:lstStyle/>
          <a:p>
            <a:r>
              <a:rPr lang="en-US" sz="2000" dirty="0" smtClean="0"/>
              <a:t>DAS and System Under Test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 err="1" smtClean="0"/>
              <a:t>IMMoRTALS</a:t>
            </a:r>
            <a:r>
              <a:rPr lang="en-US" sz="1800" dirty="0" smtClean="0"/>
              <a:t> backend server is the DAS?</a:t>
            </a:r>
          </a:p>
          <a:p>
            <a:pPr lvl="1"/>
            <a:r>
              <a:rPr lang="en-US" sz="1800" dirty="0" smtClean="0"/>
              <a:t>The backend server + runtime system (the Marti server and the android clients/emulators) is the DAS?</a:t>
            </a:r>
          </a:p>
          <a:p>
            <a:pPr lvl="1"/>
            <a:r>
              <a:rPr lang="en-US" sz="1800" dirty="0" smtClean="0"/>
              <a:t>What is the system under test</a:t>
            </a:r>
          </a:p>
          <a:p>
            <a:pPr lvl="2"/>
            <a:r>
              <a:rPr lang="en-US" sz="1600" dirty="0" smtClean="0"/>
              <a:t>When we are dealing with offline adaptation– i.e., responding to new mission requirements</a:t>
            </a:r>
          </a:p>
          <a:p>
            <a:pPr lvl="2"/>
            <a:r>
              <a:rPr lang="en-US" sz="1600" dirty="0" smtClean="0"/>
              <a:t>When we are responding to runtime changes</a:t>
            </a:r>
          </a:p>
          <a:p>
            <a:r>
              <a:rPr lang="en-US" sz="2000" dirty="0" smtClean="0"/>
              <a:t>LL Interface and Perturbation Language</a:t>
            </a:r>
          </a:p>
          <a:p>
            <a:r>
              <a:rPr lang="en-US" sz="2000" dirty="0" smtClean="0"/>
              <a:t>LL State machines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13136" y="5551426"/>
            <a:ext cx="3004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s</a:t>
            </a:r>
            <a:r>
              <a:rPr lang="en-US" sz="1400" dirty="0" smtClean="0">
                <a:latin typeface="Arial Narrow" panose="020B0606020202030204" pitchFamily="34" charset="0"/>
              </a:rPr>
              <a:t>:   start </a:t>
            </a:r>
            <a:r>
              <a:rPr lang="en-US" sz="1400" dirty="0" err="1" smtClean="0">
                <a:latin typeface="Arial Narrow" panose="020B0606020202030204" pitchFamily="34" charset="0"/>
              </a:rPr>
              <a:t>eval</a:t>
            </a:r>
            <a:r>
              <a:rPr lang="en-US" sz="1400" dirty="0" smtClean="0">
                <a:latin typeface="Arial Narrow" panose="020B0606020202030204" pitchFamily="34" charset="0"/>
              </a:rPr>
              <a:t>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s1</a:t>
            </a:r>
            <a:endParaRPr lang="en-US" sz="1400" dirty="0" smtClean="0">
              <a:latin typeface="Arial Narrow" panose="020B0606020202030204" pitchFamily="34" charset="0"/>
            </a:endParaRPr>
          </a:p>
          <a:p>
            <a:r>
              <a:rPr lang="en-US" sz="1400" dirty="0" smtClean="0">
                <a:latin typeface="Arial Narrow" panose="020B0606020202030204" pitchFamily="34" charset="0"/>
              </a:rPr>
              <a:t>s1: a client publishes SA update U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s2</a:t>
            </a:r>
          </a:p>
          <a:p>
            <a:r>
              <a:rPr lang="en-US" sz="1400" dirty="0">
                <a:latin typeface="Arial Narrow" panose="020B0606020202030204" pitchFamily="34" charset="0"/>
                <a:sym typeface="Wingdings" panose="05000000000000000000" pitchFamily="2" charset="2"/>
              </a:rPr>
              <a:t>s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2: </a:t>
            </a:r>
            <a:r>
              <a:rPr lang="en-US" sz="1400" dirty="0" smtClean="0">
                <a:latin typeface="Arial Narrow" panose="020B0606020202030204" pitchFamily="34" charset="0"/>
              </a:rPr>
              <a:t> all subscribed clients receive U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s1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s</a:t>
            </a:r>
            <a:r>
              <a:rPr lang="en-US" sz="1400" dirty="0" smtClean="0">
                <a:latin typeface="Arial Narrow" panose="020B0606020202030204" pitchFamily="34" charset="0"/>
              </a:rPr>
              <a:t>2: not all subscribed clients receive U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e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5529924" y="4628071"/>
            <a:ext cx="3633654" cy="872525"/>
            <a:chOff x="5535016" y="4467592"/>
            <a:chExt cx="3633654" cy="872525"/>
          </a:xfrm>
        </p:grpSpPr>
        <p:sp>
          <p:nvSpPr>
            <p:cNvPr id="18" name="TextBox 17"/>
            <p:cNvSpPr txBox="1"/>
            <p:nvPr/>
          </p:nvSpPr>
          <p:spPr>
            <a:xfrm>
              <a:off x="8208089" y="5001563"/>
              <a:ext cx="960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error</a:t>
              </a:r>
              <a:endParaRPr lang="en-US" sz="1600" dirty="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5535016" y="4467592"/>
              <a:ext cx="3211338" cy="656732"/>
              <a:chOff x="5492737" y="4013318"/>
              <a:chExt cx="3211338" cy="6567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6046336" y="4300595"/>
                <a:ext cx="348107" cy="36945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824181" y="4265499"/>
                <a:ext cx="348107" cy="36945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658684" y="4240605"/>
                <a:ext cx="348107" cy="36945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355968" y="4225280"/>
                <a:ext cx="348107" cy="36945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</a:t>
                </a:r>
                <a:endParaRPr lang="en-US" dirty="0"/>
              </a:p>
            </p:txBody>
          </p:sp>
          <p:cxnSp>
            <p:nvCxnSpPr>
              <p:cNvPr id="10" name="Curved Connector 9"/>
              <p:cNvCxnSpPr>
                <a:stCxn id="5" idx="0"/>
                <a:endCxn id="6" idx="1"/>
              </p:cNvCxnSpPr>
              <p:nvPr/>
            </p:nvCxnSpPr>
            <p:spPr>
              <a:xfrm rot="16200000" flipH="1">
                <a:off x="6538270" y="3982714"/>
                <a:ext cx="19009" cy="654770"/>
              </a:xfrm>
              <a:prstGeom prst="curvedConnector3">
                <a:avLst>
                  <a:gd name="adj1" fmla="val -1387217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urved Connector 11"/>
              <p:cNvCxnSpPr>
                <a:stCxn id="6" idx="0"/>
                <a:endCxn id="7" idx="0"/>
              </p:cNvCxnSpPr>
              <p:nvPr/>
            </p:nvCxnSpPr>
            <p:spPr>
              <a:xfrm rot="5400000" flipH="1" flipV="1">
                <a:off x="7403039" y="3835801"/>
                <a:ext cx="24894" cy="834503"/>
              </a:xfrm>
              <a:prstGeom prst="curvedConnector3">
                <a:avLst>
                  <a:gd name="adj1" fmla="val 1018294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urved Connector 13"/>
              <p:cNvCxnSpPr>
                <a:stCxn id="7" idx="4"/>
                <a:endCxn id="6" idx="4"/>
              </p:cNvCxnSpPr>
              <p:nvPr/>
            </p:nvCxnSpPr>
            <p:spPr>
              <a:xfrm rot="5400000">
                <a:off x="7403040" y="4205256"/>
                <a:ext cx="24894" cy="834503"/>
              </a:xfrm>
              <a:prstGeom prst="curvedConnector3">
                <a:avLst>
                  <a:gd name="adj1" fmla="val 1018294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15"/>
              <p:cNvCxnSpPr>
                <a:stCxn id="7" idx="6"/>
                <a:endCxn id="8" idx="2"/>
              </p:cNvCxnSpPr>
              <p:nvPr/>
            </p:nvCxnSpPr>
            <p:spPr>
              <a:xfrm flipV="1">
                <a:off x="8006791" y="4410008"/>
                <a:ext cx="349177" cy="15325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92737" y="4013318"/>
                <a:ext cx="9605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start</a:t>
                </a:r>
                <a:endParaRPr lang="en-US" sz="16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24181" y="4265499"/>
                <a:ext cx="480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s1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643397" y="4250524"/>
                <a:ext cx="480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s2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828327" y="5390127"/>
            <a:ext cx="33491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6020202030204" pitchFamily="34" charset="0"/>
              </a:rPr>
              <a:t>s</a:t>
            </a:r>
            <a:r>
              <a:rPr lang="en-US" sz="1400" dirty="0" smtClean="0">
                <a:latin typeface="Arial Narrow" panose="020B0606020202030204" pitchFamily="34" charset="0"/>
              </a:rPr>
              <a:t>:   start </a:t>
            </a:r>
            <a:r>
              <a:rPr lang="en-US" sz="1400" dirty="0" err="1" smtClean="0">
                <a:latin typeface="Arial Narrow" panose="020B0606020202030204" pitchFamily="34" charset="0"/>
              </a:rPr>
              <a:t>eval</a:t>
            </a:r>
            <a:r>
              <a:rPr lang="en-US" sz="1400" dirty="0" smtClean="0">
                <a:latin typeface="Arial Narrow" panose="020B0606020202030204" pitchFamily="34" charset="0"/>
              </a:rPr>
              <a:t>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s1</a:t>
            </a:r>
            <a:endParaRPr lang="en-US" sz="1400" dirty="0" smtClean="0">
              <a:latin typeface="Arial Narrow" panose="020B0606020202030204" pitchFamily="34" charset="0"/>
            </a:endParaRPr>
          </a:p>
          <a:p>
            <a:r>
              <a:rPr lang="en-US" sz="1400" dirty="0" smtClean="0">
                <a:latin typeface="Arial Narrow" panose="020B0606020202030204" pitchFamily="34" charset="0"/>
              </a:rPr>
              <a:t>s1: new mission </a:t>
            </a:r>
            <a:r>
              <a:rPr lang="en-US" sz="1400" dirty="0" err="1" smtClean="0">
                <a:latin typeface="Arial Narrow" panose="020B0606020202030204" pitchFamily="34" charset="0"/>
              </a:rPr>
              <a:t>req</a:t>
            </a:r>
            <a:r>
              <a:rPr lang="en-US" sz="1400" dirty="0" smtClean="0">
                <a:latin typeface="Arial Narrow" panose="020B0606020202030204" pitchFamily="34" charset="0"/>
              </a:rPr>
              <a:t>/deployment model C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s2</a:t>
            </a:r>
          </a:p>
          <a:p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s</a:t>
            </a:r>
            <a:r>
              <a:rPr lang="en-US" sz="1400" dirty="0">
                <a:latin typeface="Arial Narrow" panose="020B0606020202030204" pitchFamily="34" charset="0"/>
                <a:sym typeface="Wingdings" panose="05000000000000000000" pitchFamily="2" charset="2"/>
              </a:rPr>
              <a:t>1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: no matching DFU found</a:t>
            </a:r>
            <a:r>
              <a:rPr lang="en-US" sz="1400" dirty="0" smtClean="0">
                <a:latin typeface="Arial Narrow" panose="020B0606020202030204" pitchFamily="34" charset="0"/>
              </a:rPr>
              <a:t>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e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s</a:t>
            </a:r>
            <a:r>
              <a:rPr lang="en-US" sz="1400" dirty="0" smtClean="0">
                <a:latin typeface="Arial Narrow" panose="020B0606020202030204" pitchFamily="34" charset="0"/>
              </a:rPr>
              <a:t>2: new app is built and tested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 s3</a:t>
            </a:r>
          </a:p>
          <a:p>
            <a:r>
              <a:rPr lang="en-US" sz="1400" dirty="0">
                <a:latin typeface="Arial Narrow" panose="020B0606020202030204" pitchFamily="34" charset="0"/>
              </a:rPr>
              <a:t>s2: </a:t>
            </a:r>
            <a:r>
              <a:rPr lang="en-US" sz="1400" dirty="0" smtClean="0">
                <a:latin typeface="Arial Narrow" panose="020B0606020202030204" pitchFamily="34" charset="0"/>
              </a:rPr>
              <a:t>failed to build and test </a:t>
            </a:r>
            <a:r>
              <a:rPr lang="en-US" sz="1400" dirty="0"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e</a:t>
            </a:r>
            <a:endParaRPr lang="en-US" sz="1400" dirty="0">
              <a:latin typeface="Arial Narrow" panose="020B0606020202030204" pitchFamily="34" charset="0"/>
              <a:sym typeface="Wingdings" panose="05000000000000000000" pitchFamily="2" charset="2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11500" y="4521501"/>
            <a:ext cx="3373905" cy="988235"/>
            <a:chOff x="5310921" y="4116052"/>
            <a:chExt cx="3373905" cy="988235"/>
          </a:xfrm>
        </p:grpSpPr>
        <p:sp>
          <p:nvSpPr>
            <p:cNvPr id="22" name="Oval 21"/>
            <p:cNvSpPr/>
            <p:nvPr/>
          </p:nvSpPr>
          <p:spPr>
            <a:xfrm>
              <a:off x="5965265" y="4282186"/>
              <a:ext cx="348107" cy="369455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773479" y="4277571"/>
              <a:ext cx="348107" cy="369455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828726" y="4734832"/>
              <a:ext cx="348107" cy="369455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26" name="Curved Connector 25"/>
            <p:cNvCxnSpPr>
              <a:stCxn id="22" idx="6"/>
              <a:endCxn id="23" idx="2"/>
            </p:cNvCxnSpPr>
            <p:nvPr/>
          </p:nvCxnSpPr>
          <p:spPr>
            <a:xfrm flipV="1">
              <a:off x="6313372" y="4462299"/>
              <a:ext cx="460107" cy="461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3" idx="6"/>
              <a:endCxn id="24" idx="2"/>
            </p:cNvCxnSpPr>
            <p:nvPr/>
          </p:nvCxnSpPr>
          <p:spPr>
            <a:xfrm flipV="1">
              <a:off x="7121586" y="4445966"/>
              <a:ext cx="405497" cy="1633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24" idx="4"/>
              <a:endCxn id="25" idx="0"/>
            </p:cNvCxnSpPr>
            <p:nvPr/>
          </p:nvCxnSpPr>
          <p:spPr>
            <a:xfrm rot="16200000" flipH="1">
              <a:off x="7799889" y="4531940"/>
              <a:ext cx="104139" cy="30164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310921" y="4116052"/>
              <a:ext cx="960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start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21586" y="4723554"/>
              <a:ext cx="9605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error</a:t>
              </a:r>
              <a:endParaRPr 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57561" y="4261237"/>
              <a:ext cx="480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 Narrow" panose="020B0606020202030204" pitchFamily="34" charset="0"/>
                </a:rPr>
                <a:t>s1</a:t>
              </a:r>
              <a:endParaRPr lang="en-US" dirty="0">
                <a:latin typeface="Arial Narrow" panose="020B0606020202030204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522489" y="4244002"/>
              <a:ext cx="480291" cy="386691"/>
              <a:chOff x="6768887" y="5394876"/>
              <a:chExt cx="480291" cy="38669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773481" y="5412112"/>
                <a:ext cx="348107" cy="36945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768887" y="5394876"/>
                <a:ext cx="480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s2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8204535" y="4264018"/>
              <a:ext cx="480291" cy="386201"/>
              <a:chOff x="7382354" y="4236202"/>
              <a:chExt cx="480291" cy="386201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396931" y="4252948"/>
                <a:ext cx="348107" cy="369455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82354" y="4236202"/>
                <a:ext cx="480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 Narrow" panose="020B0606020202030204" pitchFamily="34" charset="0"/>
                  </a:rPr>
                  <a:t>s3</a:t>
                </a:r>
                <a:endParaRPr lang="en-US" dirty="0">
                  <a:latin typeface="Arial Narrow" panose="020B0606020202030204" pitchFamily="34" charset="0"/>
                </a:endParaRPr>
              </a:p>
            </p:txBody>
          </p:sp>
        </p:grpSp>
        <p:cxnSp>
          <p:nvCxnSpPr>
            <p:cNvPr id="47" name="Curved Connector 46"/>
            <p:cNvCxnSpPr>
              <a:stCxn id="24" idx="6"/>
              <a:endCxn id="34" idx="2"/>
            </p:cNvCxnSpPr>
            <p:nvPr/>
          </p:nvCxnSpPr>
          <p:spPr>
            <a:xfrm>
              <a:off x="7875190" y="4445966"/>
              <a:ext cx="343922" cy="19526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34" idx="3"/>
              <a:endCxn id="25" idx="0"/>
            </p:cNvCxnSpPr>
            <p:nvPr/>
          </p:nvCxnSpPr>
          <p:spPr>
            <a:xfrm rot="5400000">
              <a:off x="8067077" y="4531818"/>
              <a:ext cx="138718" cy="26731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 rot="16200000">
            <a:off x="-238035" y="5140342"/>
            <a:ext cx="12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 time 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4625946" y="5259295"/>
            <a:ext cx="12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51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Summary/Conclusion (Partha </a:t>
            </a:r>
            <a:r>
              <a:rPr lang="en-US" smtClean="0"/>
              <a:t>to provide)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16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897049"/>
              </p:ext>
            </p:extLst>
          </p:nvPr>
        </p:nvGraphicFramePr>
        <p:xfrm>
          <a:off x="703383" y="6058823"/>
          <a:ext cx="75096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924"/>
                <a:gridCol w="515816"/>
                <a:gridCol w="515815"/>
                <a:gridCol w="504092"/>
                <a:gridCol w="522688"/>
                <a:gridCol w="417461"/>
                <a:gridCol w="440027"/>
                <a:gridCol w="428744"/>
                <a:gridCol w="462593"/>
                <a:gridCol w="519006"/>
                <a:gridCol w="462592"/>
                <a:gridCol w="451310"/>
                <a:gridCol w="440027"/>
                <a:gridCol w="451310"/>
                <a:gridCol w="451310"/>
                <a:gridCol w="4578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06261" y="5745448"/>
            <a:ext cx="46604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2015</a:t>
            </a:r>
            <a:endParaRPr lang="en-US" sz="1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2309" y="5745448"/>
            <a:ext cx="5673968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6277" y="5745448"/>
            <a:ext cx="1366714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5" y="3399691"/>
            <a:ext cx="2886786" cy="3188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3382" y="5432073"/>
            <a:ext cx="425547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58862" y="5432073"/>
            <a:ext cx="325413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6" y="4002254"/>
            <a:ext cx="7608467" cy="57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7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69011" y="1160177"/>
            <a:ext cx="6374251" cy="4519246"/>
            <a:chOff x="477349" y="1045796"/>
            <a:chExt cx="6374251" cy="4519246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349" y="1069242"/>
              <a:ext cx="6248400" cy="449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2369" y="1160177"/>
              <a:ext cx="2103754" cy="1395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6123" y="1160177"/>
              <a:ext cx="2103754" cy="1395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2369" y="1048197"/>
              <a:ext cx="2103754" cy="20451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1199" y="1045796"/>
              <a:ext cx="2130401" cy="183466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/>
        </p:nvCxnSpPr>
        <p:spPr>
          <a:xfrm>
            <a:off x="3985842" y="1039324"/>
            <a:ext cx="0" cy="5029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31323" y="6068524"/>
            <a:ext cx="199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Progress (TBD)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what we have achieved– milestones, publications, talks/presentations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728A-5C6C-4DC9-ACFF-9E47917C19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 descr="Phone overload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gray">
          <a:xfrm>
            <a:off x="6003211" y="1505287"/>
            <a:ext cx="3140789" cy="242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IMMoRTALS</a:t>
            </a:r>
            <a:r>
              <a:rPr lang="en-US" dirty="0" smtClean="0"/>
              <a:t>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02" y="1969924"/>
            <a:ext cx="5075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Evolve (accommodate ecosystem changes)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Substitution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Modification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23202" y="3047069"/>
            <a:ext cx="6768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 requires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Existence of the substitute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Ability to identify the substitutable and a matching substitute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23202" y="4124214"/>
            <a:ext cx="83375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Modification requires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change prescription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Ability to translate prescription into code change– guidance, template etc.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23202" y="5201359"/>
            <a:ext cx="78443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Modification produces potential substitutes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Modified function f of a class C </a:t>
            </a:r>
            <a:r>
              <a:rPr lang="en-US" sz="1600" dirty="0" smtClean="0">
                <a:sym typeface="Wingdings" panose="05000000000000000000" pitchFamily="2" charset="2"/>
              </a:rPr>
              <a:t> new class C new component that uses C</a:t>
            </a:r>
            <a:endParaRPr lang="en-US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23202" y="6032282"/>
            <a:ext cx="784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initial focus is “substitution,” where substitutes already 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202" y="1108222"/>
            <a:ext cx="784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Develop</a:t>
            </a:r>
            <a:r>
              <a:rPr lang="en-US" i="1" dirty="0"/>
              <a:t>, demonstrate and evaluate technology to </a:t>
            </a:r>
            <a:r>
              <a:rPr lang="en-US" i="1" dirty="0" smtClean="0"/>
              <a:t>make tactical situational awareness (information management) application evolve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47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(TB refined)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364" y="1089003"/>
            <a:ext cx="8229600" cy="5099360"/>
          </a:xfrm>
        </p:spPr>
        <p:txBody>
          <a:bodyPr/>
          <a:lstStyle/>
          <a:p>
            <a:r>
              <a:rPr lang="en-US" sz="2400" dirty="0" smtClean="0"/>
              <a:t>Software Product Line (SPL)– applications are architected as SPL</a:t>
            </a:r>
          </a:p>
          <a:p>
            <a:pPr lvl="1"/>
            <a:r>
              <a:rPr lang="en-US" sz="2000" dirty="0" smtClean="0"/>
              <a:t>Structure of the application</a:t>
            </a:r>
          </a:p>
          <a:p>
            <a:pPr lvl="1"/>
            <a:r>
              <a:rPr lang="en-US" sz="2000" dirty="0" smtClean="0"/>
              <a:t>Abstraction of the features/functional components</a:t>
            </a:r>
          </a:p>
          <a:p>
            <a:r>
              <a:rPr lang="en-US" sz="2400" dirty="0" smtClean="0"/>
              <a:t>Semantics/Annotation</a:t>
            </a:r>
          </a:p>
          <a:p>
            <a:pPr lvl="1"/>
            <a:r>
              <a:rPr lang="en-US" sz="2000" dirty="0" smtClean="0"/>
              <a:t>Functional specification of code is not derived automatically</a:t>
            </a:r>
          </a:p>
          <a:p>
            <a:pPr lvl="1"/>
            <a:r>
              <a:rPr lang="en-US" sz="2000" dirty="0" smtClean="0"/>
              <a:t>Extra-functional specification (e.g., resource specification, dependencies) will be </a:t>
            </a:r>
          </a:p>
          <a:p>
            <a:r>
              <a:rPr lang="en-US" sz="2400" dirty="0" smtClean="0"/>
              <a:t>Deployment environment and mission requirement description</a:t>
            </a:r>
          </a:p>
          <a:p>
            <a:pPr lvl="1"/>
            <a:r>
              <a:rPr lang="en-US" sz="2000" dirty="0" smtClean="0"/>
              <a:t>Capabilities of a deployment environment and mission requirements are not derived automatically- they are provided manually in a form prescribed by </a:t>
            </a:r>
            <a:r>
              <a:rPr lang="en-US" sz="2000" dirty="0" err="1" smtClean="0"/>
              <a:t>IMMoRTALS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6594764" y="1736437"/>
            <a:ext cx="2336800" cy="840508"/>
          </a:xfrm>
          <a:prstGeom prst="wedgeRectCallout">
            <a:avLst>
              <a:gd name="adj1" fmla="val -162959"/>
              <a:gd name="adj2" fmla="val 214026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This is one of the current weaknesses– need to work on this next</a:t>
            </a: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1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(TBD)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DFUs</a:t>
            </a:r>
          </a:p>
          <a:p>
            <a:endParaRPr lang="en-US" dirty="0"/>
          </a:p>
          <a:p>
            <a:r>
              <a:rPr lang="en-US" dirty="0" err="1" smtClean="0"/>
              <a:t>IMMoRTALS</a:t>
            </a:r>
            <a:r>
              <a:rPr lang="en-US" dirty="0" smtClean="0"/>
              <a:t> Knowledge Repository</a:t>
            </a:r>
          </a:p>
          <a:p>
            <a:endParaRPr lang="en-US" dirty="0"/>
          </a:p>
          <a:p>
            <a:r>
              <a:rPr lang="en-US" dirty="0" smtClean="0"/>
              <a:t>Resource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IMMoRTALS</a:t>
            </a:r>
            <a:r>
              <a:rPr lang="en-US" dirty="0" smtClean="0"/>
              <a:t>  Solution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0E6D7-221B-40B7-B50C-C3B5231B0D1A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160866" y="1151528"/>
            <a:ext cx="8788399" cy="5054600"/>
            <a:chOff x="160866" y="1151528"/>
            <a:chExt cx="8788399" cy="5054600"/>
          </a:xfrm>
        </p:grpSpPr>
        <p:sp>
          <p:nvSpPr>
            <p:cNvPr id="118" name="Flowchart: Magnetic Disk 117"/>
            <p:cNvSpPr/>
            <p:nvPr/>
          </p:nvSpPr>
          <p:spPr>
            <a:xfrm>
              <a:off x="3684084" y="2813145"/>
              <a:ext cx="1100860" cy="915593"/>
            </a:xfrm>
            <a:prstGeom prst="flowChartMagneticDisk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44949" y="2236033"/>
              <a:ext cx="1381707" cy="369442"/>
              <a:chOff x="1285161" y="1708030"/>
              <a:chExt cx="1544303" cy="408469"/>
            </a:xfrm>
            <a:solidFill>
              <a:srgbClr val="E7E6E6"/>
            </a:solidFill>
          </p:grpSpPr>
          <p:sp>
            <p:nvSpPr>
              <p:cNvPr id="63" name="Parallelogram 62"/>
              <p:cNvSpPr/>
              <p:nvPr/>
            </p:nvSpPr>
            <p:spPr>
              <a:xfrm>
                <a:off x="1333454" y="1768415"/>
                <a:ext cx="1496010" cy="348084"/>
              </a:xfrm>
              <a:prstGeom prst="parallelogram">
                <a:avLst>
                  <a:gd name="adj" fmla="val 154033"/>
                </a:avLst>
              </a:prstGeom>
              <a:grp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4" name="Parallelogram 63"/>
              <p:cNvSpPr/>
              <p:nvPr/>
            </p:nvSpPr>
            <p:spPr>
              <a:xfrm>
                <a:off x="1320344" y="1733909"/>
                <a:ext cx="1448735" cy="299202"/>
              </a:xfrm>
              <a:prstGeom prst="parallelogram">
                <a:avLst>
                  <a:gd name="adj" fmla="val 154033"/>
                </a:avLst>
              </a:prstGeom>
              <a:grp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5" name="Parallelogram 64"/>
              <p:cNvSpPr/>
              <p:nvPr/>
            </p:nvSpPr>
            <p:spPr>
              <a:xfrm>
                <a:off x="1285161" y="1708030"/>
                <a:ext cx="1458039" cy="258945"/>
              </a:xfrm>
              <a:prstGeom prst="parallelogram">
                <a:avLst>
                  <a:gd name="adj" fmla="val 154033"/>
                </a:avLst>
              </a:prstGeom>
              <a:grpFill/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Flowchart: Multidocument 65"/>
            <p:cNvSpPr/>
            <p:nvPr/>
          </p:nvSpPr>
          <p:spPr>
            <a:xfrm>
              <a:off x="621877" y="1822517"/>
              <a:ext cx="958473" cy="546153"/>
            </a:xfrm>
            <a:prstGeom prst="flowChartMultidocumen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8136" y="1951615"/>
              <a:ext cx="983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Program</a:t>
              </a:r>
              <a:endParaRPr lang="en-US" sz="16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6989" y="2311017"/>
              <a:ext cx="1193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Ecosystem</a:t>
              </a:r>
              <a:endParaRPr lang="en-US" sz="16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Flowchart: Magnetic Disk 68"/>
            <p:cNvSpPr/>
            <p:nvPr/>
          </p:nvSpPr>
          <p:spPr>
            <a:xfrm>
              <a:off x="3508946" y="2509909"/>
              <a:ext cx="1100860" cy="912890"/>
            </a:xfrm>
            <a:prstGeom prst="flowChartMagneticDisk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2050543" y="1791310"/>
              <a:ext cx="1018448" cy="724190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Program Analysis 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172454" y="1791312"/>
              <a:ext cx="1155001" cy="738390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Program Synthesis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172454" y="3843293"/>
              <a:ext cx="1155001" cy="608572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Build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2686544" y="3843289"/>
              <a:ext cx="1155001" cy="602721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Test &amp; Validate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358952" y="3195707"/>
              <a:ext cx="1428412" cy="644473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Runtime Management 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341603" y="5091011"/>
              <a:ext cx="1807696" cy="508981"/>
            </a:xfrm>
            <a:prstGeom prst="roundRect">
              <a:avLst/>
            </a:prstGeom>
            <a:gradFill flip="none" rotWithShape="1">
              <a:gsLst>
                <a:gs pos="28000">
                  <a:srgbClr val="70AD47">
                    <a:lumMod val="40000"/>
                    <a:lumOff val="60000"/>
                  </a:srgbClr>
                </a:gs>
                <a:gs pos="51000">
                  <a:srgbClr val="5B9BD5">
                    <a:lumMod val="14000"/>
                    <a:lumOff val="86000"/>
                  </a:srgbClr>
                </a:gs>
              </a:gsLst>
              <a:lin ang="0" scaled="1"/>
              <a:tileRect/>
            </a:gradFill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Monitor</a:t>
              </a:r>
            </a:p>
          </p:txBody>
        </p:sp>
        <p:cxnSp>
          <p:nvCxnSpPr>
            <p:cNvPr id="76" name="Elbow Connector 75"/>
            <p:cNvCxnSpPr/>
            <p:nvPr/>
          </p:nvCxnSpPr>
          <p:spPr>
            <a:xfrm>
              <a:off x="3063041" y="2153405"/>
              <a:ext cx="419050" cy="987113"/>
            </a:xfrm>
            <a:prstGeom prst="bentConnector3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77" name="Elbow Connector 76"/>
            <p:cNvCxnSpPr/>
            <p:nvPr/>
          </p:nvCxnSpPr>
          <p:spPr>
            <a:xfrm rot="10800000" flipV="1">
              <a:off x="4572014" y="2165012"/>
              <a:ext cx="598026" cy="952100"/>
            </a:xfrm>
            <a:prstGeom prst="bentConnector3">
              <a:avLst>
                <a:gd name="adj1" fmla="val 61400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>
              <a:off x="5749955" y="2529701"/>
              <a:ext cx="0" cy="1313592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 flipH="1">
              <a:off x="3957316" y="4296506"/>
              <a:ext cx="1137956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0" name="Elbow Connector 79"/>
            <p:cNvCxnSpPr/>
            <p:nvPr/>
          </p:nvCxnSpPr>
          <p:spPr>
            <a:xfrm rot="10800000">
              <a:off x="1787363" y="3517944"/>
              <a:ext cx="899181" cy="626706"/>
            </a:xfrm>
            <a:prstGeom prst="bentConnector3">
              <a:avLst>
                <a:gd name="adj1" fmla="val 78326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1" name="Elbow Connector 80"/>
            <p:cNvCxnSpPr/>
            <p:nvPr/>
          </p:nvCxnSpPr>
          <p:spPr>
            <a:xfrm rot="10800000">
              <a:off x="809253" y="3832380"/>
              <a:ext cx="2523120" cy="1711791"/>
            </a:xfrm>
            <a:prstGeom prst="bentConnector3">
              <a:avLst>
                <a:gd name="adj1" fmla="val 100071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2" name="Elbow Connector 81"/>
            <p:cNvCxnSpPr/>
            <p:nvPr/>
          </p:nvCxnSpPr>
          <p:spPr>
            <a:xfrm flipV="1">
              <a:off x="5164735" y="1307772"/>
              <a:ext cx="1425703" cy="4185973"/>
            </a:xfrm>
            <a:prstGeom prst="bentConnector3">
              <a:avLst>
                <a:gd name="adj1" fmla="val 131128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5749955" y="1503025"/>
              <a:ext cx="0" cy="28828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 flipV="1">
              <a:off x="1003304" y="1323178"/>
              <a:ext cx="5902" cy="488555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none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015155" y="1283960"/>
              <a:ext cx="1244231" cy="306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Initial Intake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86" name="Elbow Connector 85"/>
            <p:cNvCxnSpPr/>
            <p:nvPr/>
          </p:nvCxnSpPr>
          <p:spPr>
            <a:xfrm rot="5400000" flipH="1" flipV="1">
              <a:off x="3652997" y="1771553"/>
              <a:ext cx="2285503" cy="3063411"/>
            </a:xfrm>
            <a:prstGeom prst="bentConnector4">
              <a:avLst>
                <a:gd name="adj1" fmla="val -11095"/>
                <a:gd name="adj2" fmla="val 106677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3625079" y="4440782"/>
              <a:ext cx="2903899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Iterative refinement of SPL variant for a given specification 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3790237" y="5615603"/>
              <a:ext cx="0" cy="573653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 flipV="1">
              <a:off x="4690201" y="5615603"/>
              <a:ext cx="0" cy="573653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4684959" y="5677225"/>
              <a:ext cx="2798497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Ecosystem changes, 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Mission requirement changes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71464" y="5662418"/>
              <a:ext cx="3626901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Changes in runtime system  </a:t>
              </a:r>
            </a:p>
            <a:p>
              <a:pPr algn="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(resource availability, anticipated changes)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89771" y="2942210"/>
              <a:ext cx="1020036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KR artifacts</a:t>
              </a: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867369" y="3866276"/>
              <a:ext cx="907205" cy="528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Deploy,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redeploy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94" name="Elbow Connector 93"/>
            <p:cNvCxnSpPr/>
            <p:nvPr/>
          </p:nvCxnSpPr>
          <p:spPr>
            <a:xfrm rot="16200000" flipV="1">
              <a:off x="2265175" y="2826488"/>
              <a:ext cx="1327789" cy="690208"/>
            </a:xfrm>
            <a:prstGeom prst="bentConnector3">
              <a:avLst>
                <a:gd name="adj1" fmla="val 22382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95" name="Rounded Rectangle 94"/>
            <p:cNvSpPr/>
            <p:nvPr/>
          </p:nvSpPr>
          <p:spPr>
            <a:xfrm>
              <a:off x="6736083" y="1986365"/>
              <a:ext cx="2127961" cy="223143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34"/>
            <p:cNvSpPr/>
            <p:nvPr/>
          </p:nvSpPr>
          <p:spPr>
            <a:xfrm>
              <a:off x="6895833" y="2538906"/>
              <a:ext cx="409063" cy="292614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Rectangle 56"/>
            <p:cNvSpPr/>
            <p:nvPr/>
          </p:nvSpPr>
          <p:spPr>
            <a:xfrm>
              <a:off x="6896249" y="2926819"/>
              <a:ext cx="409063" cy="292614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Rectangle 57"/>
            <p:cNvSpPr/>
            <p:nvPr/>
          </p:nvSpPr>
          <p:spPr>
            <a:xfrm>
              <a:off x="6897283" y="3342106"/>
              <a:ext cx="409063" cy="292614"/>
            </a:xfrm>
            <a:prstGeom prst="roundRect">
              <a:avLst/>
            </a:prstGeom>
            <a:solidFill>
              <a:srgbClr val="70AD47">
                <a:lumMod val="40000"/>
                <a:lumOff val="6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Rectangle 58"/>
            <p:cNvSpPr/>
            <p:nvPr/>
          </p:nvSpPr>
          <p:spPr>
            <a:xfrm>
              <a:off x="6903966" y="3714878"/>
              <a:ext cx="409063" cy="292614"/>
            </a:xfrm>
            <a:prstGeom prst="roundRect">
              <a:avLst/>
            </a:prstGeom>
            <a:solidFill>
              <a:srgbClr val="5B9BD5">
                <a:lumMod val="40000"/>
                <a:lumOff val="60000"/>
              </a:srgb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309391" y="2551951"/>
              <a:ext cx="1333077" cy="3387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TA2 product 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309391" y="2935625"/>
              <a:ext cx="1216408" cy="3387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TA3 product 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12631" y="3305107"/>
              <a:ext cx="1559935" cy="49942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 use during mission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298791" y="3693483"/>
              <a:ext cx="1650474" cy="499428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 use off line from the mission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" name="Flowchart: Punched Tape 103"/>
            <p:cNvSpPr/>
            <p:nvPr/>
          </p:nvSpPr>
          <p:spPr>
            <a:xfrm>
              <a:off x="5225091" y="1151528"/>
              <a:ext cx="1372064" cy="436923"/>
            </a:xfrm>
            <a:prstGeom prst="flowChartPunchedTap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Specification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>
              <a:off x="1019338" y="1323177"/>
              <a:ext cx="1250340" cy="7803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2260399" y="1330980"/>
              <a:ext cx="757" cy="41573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type="triangle" w="lg" len="lg"/>
              <a:tailEnd type="none" w="lg" len="lg"/>
            </a:ln>
            <a:effectLst/>
          </p:spPr>
        </p:cxnSp>
        <p:sp>
          <p:nvSpPr>
            <p:cNvPr id="107" name="Rectangle 106"/>
            <p:cNvSpPr/>
            <p:nvPr/>
          </p:nvSpPr>
          <p:spPr>
            <a:xfrm>
              <a:off x="6952191" y="5255489"/>
              <a:ext cx="177518" cy="19505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153899" y="5203937"/>
              <a:ext cx="2644878" cy="306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Specification of a new variant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09" name="Elbow Connector 108"/>
            <p:cNvCxnSpPr/>
            <p:nvPr/>
          </p:nvCxnSpPr>
          <p:spPr>
            <a:xfrm>
              <a:off x="4595138" y="3289458"/>
              <a:ext cx="528596" cy="858121"/>
            </a:xfrm>
            <a:prstGeom prst="bentConnector3">
              <a:avLst>
                <a:gd name="adj1" fmla="val 50000"/>
              </a:avLst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110" name="Rectangle 56"/>
            <p:cNvSpPr/>
            <p:nvPr/>
          </p:nvSpPr>
          <p:spPr>
            <a:xfrm>
              <a:off x="6901395" y="2128393"/>
              <a:ext cx="409063" cy="292614"/>
            </a:xfrm>
            <a:prstGeom prst="roundRect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306820" y="2137200"/>
              <a:ext cx="1216408" cy="33878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TA1 product 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" name="Rectangle 56"/>
            <p:cNvSpPr/>
            <p:nvPr/>
          </p:nvSpPr>
          <p:spPr>
            <a:xfrm>
              <a:off x="160866" y="1705485"/>
              <a:ext cx="1558411" cy="1037694"/>
            </a:xfrm>
            <a:prstGeom prst="roundRect">
              <a:avLst/>
            </a:prstGeom>
            <a:noFill/>
            <a:ln w="25400" cap="flat" cmpd="sng" algn="ctr">
              <a:solidFill>
                <a:srgbClr val="E7E6E6">
                  <a:lumMod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13986" y="5298563"/>
              <a:ext cx="177518" cy="19505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9395" y="5245602"/>
              <a:ext cx="2887397" cy="306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Adaptation of running application</a:t>
              </a:r>
              <a:endParaRPr lang="en-US" sz="14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3790237" y="1864844"/>
              <a:ext cx="0" cy="600336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3334968" y="1494537"/>
              <a:ext cx="1449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Other models </a:t>
              </a:r>
              <a:endParaRPr lang="en-US" sz="16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38272" y="3428325"/>
              <a:ext cx="127555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c</a:t>
              </a:r>
              <a:r>
                <a:rPr lang="en-US" sz="1200" dirty="0" smtClean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ode artifacts</a:t>
              </a:r>
              <a:endParaRPr lang="en-US" sz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0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N-RT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BBN-RTN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BBN-RTN-Template</Template>
  <TotalTime>43313</TotalTime>
  <Words>2506</Words>
  <Application>Microsoft Macintosh PowerPoint</Application>
  <PresentationFormat>On-screen Show (4:3)</PresentationFormat>
  <Paragraphs>507</Paragraphs>
  <Slides>37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  <vt:variant>
        <vt:lpstr>Custom Shows</vt:lpstr>
      </vt:variant>
      <vt:variant>
        <vt:i4>2</vt:i4>
      </vt:variant>
    </vt:vector>
  </HeadingPairs>
  <TitlesOfParts>
    <vt:vector size="46" baseType="lpstr">
      <vt:lpstr>Arial Narrow</vt:lpstr>
      <vt:lpstr>Calibri</vt:lpstr>
      <vt:lpstr>ＭＳ Ｐゴシック</vt:lpstr>
      <vt:lpstr>Wingdings</vt:lpstr>
      <vt:lpstr>Arial</vt:lpstr>
      <vt:lpstr>BBN-RTN-Template</vt:lpstr>
      <vt:lpstr>1_BBN-RTN-Template</vt:lpstr>
      <vt:lpstr>PowerPoint Presentation</vt:lpstr>
      <vt:lpstr>Agenda</vt:lpstr>
      <vt:lpstr>Outline of the Program Review Presentation </vt:lpstr>
      <vt:lpstr>Programmatics</vt:lpstr>
      <vt:lpstr>Summary of Progress (TBD)</vt:lpstr>
      <vt:lpstr>IMMoRTALS Goals</vt:lpstr>
      <vt:lpstr>Assumptions (TB refined)</vt:lpstr>
      <vt:lpstr>Key Concepts (TBD)</vt:lpstr>
      <vt:lpstr>IMMoRTALS  Solution Overview</vt:lpstr>
      <vt:lpstr>Phase 1 CPs </vt:lpstr>
      <vt:lpstr>Knowledge Representation</vt:lpstr>
      <vt:lpstr>Ontology (Jacob to refine, as needed) </vt:lpstr>
      <vt:lpstr>PowerPoint Presentation</vt:lpstr>
      <vt:lpstr>Component, DFU, Models – Part 1</vt:lpstr>
      <vt:lpstr>PowerPoint Presentation</vt:lpstr>
      <vt:lpstr>Component, DFU, Models – Part 2</vt:lpstr>
      <vt:lpstr>PowerPoint Presentation</vt:lpstr>
      <vt:lpstr>Analysis (Heng/Yue to refine as needed)</vt:lpstr>
      <vt:lpstr>Program Analysis </vt:lpstr>
      <vt:lpstr>Annotations from Data flow and Inter-Component Communication</vt:lpstr>
      <vt:lpstr>OSU– Alex/Aarash</vt:lpstr>
      <vt:lpstr>DSL (Eric to Refine)</vt:lpstr>
      <vt:lpstr>Resource Specification DSL </vt:lpstr>
      <vt:lpstr>DSL Example (Part  1)</vt:lpstr>
      <vt:lpstr>DSL Example (Part  2)</vt:lpstr>
      <vt:lpstr>DSL Example (Part 3) </vt:lpstr>
      <vt:lpstr>DSL Status</vt:lpstr>
      <vt:lpstr>Change Requests (Fred to update)</vt:lpstr>
      <vt:lpstr>Specifying the Target Environment and Mission Requirement</vt:lpstr>
      <vt:lpstr>DAS (Matt to provide)</vt:lpstr>
      <vt:lpstr>Build System (DAS) (1) </vt:lpstr>
      <vt:lpstr>Build System (DAS) (2)  Workflow</vt:lpstr>
      <vt:lpstr>Example Queries (1)</vt:lpstr>
      <vt:lpstr>Example Queries (2)</vt:lpstr>
      <vt:lpstr>LL Interactions (Partha to update)</vt:lpstr>
      <vt:lpstr>Summary/Conclusion (Partha to provide)</vt:lpstr>
      <vt:lpstr>Backups</vt:lpstr>
      <vt:lpstr>Custom Show 1</vt:lpstr>
      <vt:lpstr>Custom Show 2</vt:lpstr>
    </vt:vector>
  </TitlesOfParts>
  <Company>BBN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A3</dc:subject>
  <dc:creator>Partha Pal</dc:creator>
  <cp:lastModifiedBy>Eric Walkingshaw</cp:lastModifiedBy>
  <cp:revision>2444</cp:revision>
  <cp:lastPrinted>2016-04-19T07:12:30Z</cp:lastPrinted>
  <dcterms:created xsi:type="dcterms:W3CDTF">2010-07-09T13:55:20Z</dcterms:created>
  <dcterms:modified xsi:type="dcterms:W3CDTF">2016-04-19T18:39:11Z</dcterms:modified>
</cp:coreProperties>
</file>